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64" r:id="rId3"/>
    <p:sldId id="257" r:id="rId4"/>
    <p:sldId id="258" r:id="rId5"/>
    <p:sldId id="261" r:id="rId6"/>
    <p:sldId id="265" r:id="rId7"/>
    <p:sldId id="262" r:id="rId8"/>
    <p:sldId id="266" r:id="rId9"/>
    <p:sldId id="267" r:id="rId10"/>
    <p:sldId id="263" r:id="rId11"/>
    <p:sldId id="268" r:id="rId12"/>
    <p:sldId id="269" r:id="rId13"/>
    <p:sldId id="270" r:id="rId14"/>
    <p:sldId id="271" r:id="rId15"/>
    <p:sldId id="272" r:id="rId16"/>
    <p:sldId id="274" r:id="rId17"/>
    <p:sldId id="276" r:id="rId18"/>
    <p:sldId id="273" r:id="rId19"/>
    <p:sldId id="275" r:id="rId20"/>
    <p:sldId id="278" r:id="rId21"/>
    <p:sldId id="259" r:id="rId22"/>
    <p:sldId id="279" r:id="rId23"/>
    <p:sldId id="26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0F2C58-AE79-48F4-A0DD-866170188E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C84247-0E83-4EE8-BC40-30A7397C63B3}">
      <dgm:prSet phldrT="[Texte]"/>
      <dgm:spPr/>
      <dgm:t>
        <a:bodyPr/>
        <a:lstStyle/>
        <a:p>
          <a:r>
            <a:rPr lang="fr-FR" b="0" dirty="0" smtClean="0">
              <a:effectLst/>
            </a:rPr>
            <a:t>I/ </a:t>
          </a:r>
          <a:r>
            <a:rPr lang="fr-FR" b="0" dirty="0" err="1" smtClean="0">
              <a:effectLst/>
            </a:rPr>
            <a:t>Generation</a:t>
          </a:r>
          <a:r>
            <a:rPr lang="fr-FR" b="0" dirty="0" smtClean="0">
              <a:effectLst/>
            </a:rPr>
            <a:t> of the signal</a:t>
          </a:r>
          <a:endParaRPr lang="en-US" b="0" dirty="0">
            <a:effectLst/>
          </a:endParaRPr>
        </a:p>
      </dgm:t>
    </dgm:pt>
    <dgm:pt modelId="{CCD5CF0C-F12E-42BD-B8A0-91C800191C47}" type="parTrans" cxnId="{2A757EBA-9C2F-4502-9377-979DF58DD34A}">
      <dgm:prSet/>
      <dgm:spPr/>
      <dgm:t>
        <a:bodyPr/>
        <a:lstStyle/>
        <a:p>
          <a:endParaRPr lang="en-US"/>
        </a:p>
      </dgm:t>
    </dgm:pt>
    <dgm:pt modelId="{0AE3CEEA-6181-42F1-B0FE-A8DCCA2D99E9}" type="sibTrans" cxnId="{2A757EBA-9C2F-4502-9377-979DF58DD34A}">
      <dgm:prSet/>
      <dgm:spPr/>
      <dgm:t>
        <a:bodyPr/>
        <a:lstStyle/>
        <a:p>
          <a:endParaRPr lang="en-US"/>
        </a:p>
      </dgm:t>
    </dgm:pt>
    <dgm:pt modelId="{30011345-1040-4051-8890-A959FB9E623B}">
      <dgm:prSet phldrT="[Texte]"/>
      <dgm:spPr/>
      <dgm:t>
        <a:bodyPr/>
        <a:lstStyle/>
        <a:p>
          <a:r>
            <a:rPr lang="fr-FR" dirty="0" smtClean="0"/>
            <a:t>Physical model</a:t>
          </a:r>
          <a:endParaRPr lang="en-US" dirty="0"/>
        </a:p>
      </dgm:t>
    </dgm:pt>
    <dgm:pt modelId="{D6B21B9C-1041-4051-9D6C-C0EF2AD8959B}" type="parTrans" cxnId="{733629FC-2C4A-42DD-9960-81D7B1F3A7A4}">
      <dgm:prSet/>
      <dgm:spPr/>
      <dgm:t>
        <a:bodyPr/>
        <a:lstStyle/>
        <a:p>
          <a:endParaRPr lang="en-US"/>
        </a:p>
      </dgm:t>
    </dgm:pt>
    <dgm:pt modelId="{280EE777-5BED-4464-BD3F-2D9758BE4F96}" type="sibTrans" cxnId="{733629FC-2C4A-42DD-9960-81D7B1F3A7A4}">
      <dgm:prSet/>
      <dgm:spPr/>
      <dgm:t>
        <a:bodyPr/>
        <a:lstStyle/>
        <a:p>
          <a:endParaRPr lang="en-US"/>
        </a:p>
      </dgm:t>
    </dgm:pt>
    <dgm:pt modelId="{5AE29633-2C69-4BA9-ABAD-F8B47C29209A}">
      <dgm:prSet phldrT="[Texte]"/>
      <dgm:spPr/>
      <dgm:t>
        <a:bodyPr/>
        <a:lstStyle/>
        <a:p>
          <a:r>
            <a:rPr lang="fr-FR" dirty="0" smtClean="0"/>
            <a:t>II/ Time-</a:t>
          </a:r>
          <a:r>
            <a:rPr lang="fr-FR" dirty="0" err="1" smtClean="0"/>
            <a:t>Frequency</a:t>
          </a:r>
          <a:r>
            <a:rPr lang="fr-FR" dirty="0" smtClean="0"/>
            <a:t> </a:t>
          </a:r>
          <a:r>
            <a:rPr lang="fr-FR" dirty="0" err="1" smtClean="0"/>
            <a:t>representation</a:t>
          </a:r>
          <a:endParaRPr lang="en-US" dirty="0"/>
        </a:p>
      </dgm:t>
    </dgm:pt>
    <dgm:pt modelId="{F26F0F80-EBCA-4B88-ABC8-275568DEF819}" type="parTrans" cxnId="{4D05B41A-1C63-494D-BCFE-880683DFCE3E}">
      <dgm:prSet/>
      <dgm:spPr/>
      <dgm:t>
        <a:bodyPr/>
        <a:lstStyle/>
        <a:p>
          <a:endParaRPr lang="en-US"/>
        </a:p>
      </dgm:t>
    </dgm:pt>
    <dgm:pt modelId="{2BDF78C8-EA19-4233-B7A2-9E9E1048223A}" type="sibTrans" cxnId="{4D05B41A-1C63-494D-BCFE-880683DFCE3E}">
      <dgm:prSet/>
      <dgm:spPr/>
      <dgm:t>
        <a:bodyPr/>
        <a:lstStyle/>
        <a:p>
          <a:endParaRPr lang="en-US"/>
        </a:p>
      </dgm:t>
    </dgm:pt>
    <dgm:pt modelId="{603672BD-6D01-416D-9EAD-E26618D87134}">
      <dgm:prSet phldrT="[Texte]"/>
      <dgm:spPr/>
      <dgm:t>
        <a:bodyPr/>
        <a:lstStyle/>
        <a:p>
          <a:r>
            <a:rPr lang="fr-FR" dirty="0" err="1" smtClean="0"/>
            <a:t>Spectrogram</a:t>
          </a:r>
          <a:endParaRPr lang="en-US" dirty="0"/>
        </a:p>
      </dgm:t>
    </dgm:pt>
    <dgm:pt modelId="{2A72E39A-23C4-4ED9-BA8D-4F5FDF5F43CB}" type="parTrans" cxnId="{635E22A4-13A2-4894-B47A-D1BAE8EBA089}">
      <dgm:prSet/>
      <dgm:spPr/>
      <dgm:t>
        <a:bodyPr/>
        <a:lstStyle/>
        <a:p>
          <a:endParaRPr lang="en-US"/>
        </a:p>
      </dgm:t>
    </dgm:pt>
    <dgm:pt modelId="{7BA428C2-6B54-4F31-B559-79CA3B7FECF9}" type="sibTrans" cxnId="{635E22A4-13A2-4894-B47A-D1BAE8EBA089}">
      <dgm:prSet/>
      <dgm:spPr/>
      <dgm:t>
        <a:bodyPr/>
        <a:lstStyle/>
        <a:p>
          <a:endParaRPr lang="en-US"/>
        </a:p>
      </dgm:t>
    </dgm:pt>
    <dgm:pt modelId="{FC167E72-B3BD-4ADD-B803-FB59C767CCFB}">
      <dgm:prSet phldrT="[Texte]"/>
      <dgm:spPr/>
      <dgm:t>
        <a:bodyPr/>
        <a:lstStyle/>
        <a:p>
          <a:r>
            <a:rPr lang="fr-FR" dirty="0" smtClean="0"/>
            <a:t>Equations </a:t>
          </a:r>
          <a:r>
            <a:rPr lang="fr-FR" dirty="0" err="1" smtClean="0"/>
            <a:t>resulting</a:t>
          </a:r>
          <a:endParaRPr lang="en-US" dirty="0"/>
        </a:p>
      </dgm:t>
    </dgm:pt>
    <dgm:pt modelId="{35A139DD-7C0A-4EC9-9CD8-024C654D9E11}" type="parTrans" cxnId="{3BB2B3E6-6C35-4F5E-82E5-9AF46175E360}">
      <dgm:prSet/>
      <dgm:spPr/>
      <dgm:t>
        <a:bodyPr/>
        <a:lstStyle/>
        <a:p>
          <a:endParaRPr lang="en-US"/>
        </a:p>
      </dgm:t>
    </dgm:pt>
    <dgm:pt modelId="{09C4BB68-6973-4BE5-B7FB-45C7BE7BB8A8}" type="sibTrans" cxnId="{3BB2B3E6-6C35-4F5E-82E5-9AF46175E360}">
      <dgm:prSet/>
      <dgm:spPr/>
      <dgm:t>
        <a:bodyPr/>
        <a:lstStyle/>
        <a:p>
          <a:endParaRPr lang="en-US"/>
        </a:p>
      </dgm:t>
    </dgm:pt>
    <dgm:pt modelId="{92BC42CC-17D1-4AC4-A0CC-3048B454EB2C}">
      <dgm:prSet phldrT="[Texte]"/>
      <dgm:spPr/>
      <dgm:t>
        <a:bodyPr/>
        <a:lstStyle/>
        <a:p>
          <a:r>
            <a:rPr lang="en-US" dirty="0" smtClean="0"/>
            <a:t>Wigner-Ville </a:t>
          </a:r>
          <a:r>
            <a:rPr lang="fr-FR" dirty="0" smtClean="0"/>
            <a:t>distribution</a:t>
          </a:r>
          <a:endParaRPr lang="en-US" dirty="0"/>
        </a:p>
      </dgm:t>
    </dgm:pt>
    <dgm:pt modelId="{FF134F44-CC8A-46E9-B963-863C3D2FB9A7}" type="parTrans" cxnId="{E7909D5C-017F-444D-85ED-725DC5A41E81}">
      <dgm:prSet/>
      <dgm:spPr/>
      <dgm:t>
        <a:bodyPr/>
        <a:lstStyle/>
        <a:p>
          <a:endParaRPr lang="en-US"/>
        </a:p>
      </dgm:t>
    </dgm:pt>
    <dgm:pt modelId="{3F1D3EF0-0E66-4CEB-A22A-DB883A37AB69}" type="sibTrans" cxnId="{E7909D5C-017F-444D-85ED-725DC5A41E81}">
      <dgm:prSet/>
      <dgm:spPr/>
      <dgm:t>
        <a:bodyPr/>
        <a:lstStyle/>
        <a:p>
          <a:endParaRPr lang="en-US"/>
        </a:p>
      </dgm:t>
    </dgm:pt>
    <dgm:pt modelId="{3898D142-EFED-498C-A8E1-5BC7B17968A2}">
      <dgm:prSet phldrT="[Texte]"/>
      <dgm:spPr/>
      <dgm:t>
        <a:bodyPr/>
        <a:lstStyle/>
        <a:p>
          <a:r>
            <a:rPr lang="fr-FR" dirty="0" smtClean="0"/>
            <a:t>III/ </a:t>
          </a:r>
          <a:r>
            <a:rPr lang="fr-FR" dirty="0" err="1" smtClean="0"/>
            <a:t>Presentation</a:t>
          </a:r>
          <a:r>
            <a:rPr lang="fr-FR" dirty="0" smtClean="0"/>
            <a:t> of the</a:t>
          </a:r>
          <a:r>
            <a:rPr lang="en-US" dirty="0" smtClean="0"/>
            <a:t> processing chain</a:t>
          </a:r>
          <a:endParaRPr lang="en-US" dirty="0"/>
        </a:p>
      </dgm:t>
    </dgm:pt>
    <dgm:pt modelId="{ECF73001-61F4-4767-B322-6F25E33DEE24}" type="parTrans" cxnId="{81042581-EAE4-41EF-BA88-663572B5E304}">
      <dgm:prSet/>
      <dgm:spPr/>
      <dgm:t>
        <a:bodyPr/>
        <a:lstStyle/>
        <a:p>
          <a:endParaRPr lang="en-US"/>
        </a:p>
      </dgm:t>
    </dgm:pt>
    <dgm:pt modelId="{BCD3BC58-1A7B-402D-BFDC-E250307A20DF}" type="sibTrans" cxnId="{81042581-EAE4-41EF-BA88-663572B5E304}">
      <dgm:prSet/>
      <dgm:spPr/>
      <dgm:t>
        <a:bodyPr/>
        <a:lstStyle/>
        <a:p>
          <a:endParaRPr lang="en-US"/>
        </a:p>
      </dgm:t>
    </dgm:pt>
    <dgm:pt modelId="{7FB0BBEA-04DC-4E1F-B589-82A655647E10}">
      <dgm:prSet phldrT="[Texte]"/>
      <dgm:spPr/>
      <dgm:t>
        <a:bodyPr/>
        <a:lstStyle/>
        <a:p>
          <a:r>
            <a:rPr lang="fr-FR" dirty="0" err="1" smtClean="0"/>
            <a:t>Seam</a:t>
          </a:r>
          <a:r>
            <a:rPr lang="fr-FR" dirty="0" smtClean="0"/>
            <a:t> </a:t>
          </a:r>
          <a:r>
            <a:rPr lang="fr-FR" dirty="0" err="1" smtClean="0"/>
            <a:t>Carving</a:t>
          </a:r>
          <a:r>
            <a:rPr lang="fr-FR" dirty="0" smtClean="0"/>
            <a:t> </a:t>
          </a:r>
          <a:r>
            <a:rPr lang="fr-FR" dirty="0" err="1" smtClean="0"/>
            <a:t>algorithm</a:t>
          </a:r>
          <a:endParaRPr lang="en-US" dirty="0"/>
        </a:p>
      </dgm:t>
    </dgm:pt>
    <dgm:pt modelId="{DFF62468-8DA8-4BB1-B77A-C720E399D260}" type="parTrans" cxnId="{D5F8A468-2E77-4DAC-ABA7-51D4C2F2D65E}">
      <dgm:prSet/>
      <dgm:spPr/>
      <dgm:t>
        <a:bodyPr/>
        <a:lstStyle/>
        <a:p>
          <a:endParaRPr lang="en-US"/>
        </a:p>
      </dgm:t>
    </dgm:pt>
    <dgm:pt modelId="{BC6C1769-93F7-4EA7-A997-2359A5D674C7}" type="sibTrans" cxnId="{D5F8A468-2E77-4DAC-ABA7-51D4C2F2D65E}">
      <dgm:prSet/>
      <dgm:spPr/>
      <dgm:t>
        <a:bodyPr/>
        <a:lstStyle/>
        <a:p>
          <a:endParaRPr lang="en-US"/>
        </a:p>
      </dgm:t>
    </dgm:pt>
    <dgm:pt modelId="{EECB5A16-9F36-4853-9C7D-EF9D9A9A4406}">
      <dgm:prSet phldrT="[Texte]"/>
      <dgm:spPr/>
      <dgm:t>
        <a:bodyPr/>
        <a:lstStyle/>
        <a:p>
          <a:r>
            <a:rPr lang="fr-FR" dirty="0" smtClean="0"/>
            <a:t>Fit </a:t>
          </a:r>
          <a:r>
            <a:rPr lang="fr-FR" dirty="0" err="1" smtClean="0"/>
            <a:t>Spline</a:t>
          </a:r>
          <a:r>
            <a:rPr lang="fr-FR" dirty="0" smtClean="0"/>
            <a:t> interpolation</a:t>
          </a:r>
          <a:endParaRPr lang="en-US" dirty="0"/>
        </a:p>
      </dgm:t>
    </dgm:pt>
    <dgm:pt modelId="{1D99D541-E820-4D9C-B690-CE224A023D38}" type="parTrans" cxnId="{48699735-4C0E-4F0F-BBEB-F100097FE265}">
      <dgm:prSet/>
      <dgm:spPr/>
      <dgm:t>
        <a:bodyPr/>
        <a:lstStyle/>
        <a:p>
          <a:endParaRPr lang="en-US"/>
        </a:p>
      </dgm:t>
    </dgm:pt>
    <dgm:pt modelId="{791F9E42-5120-4588-AA29-E12BCCEA8015}" type="sibTrans" cxnId="{48699735-4C0E-4F0F-BBEB-F100097FE265}">
      <dgm:prSet/>
      <dgm:spPr/>
      <dgm:t>
        <a:bodyPr/>
        <a:lstStyle/>
        <a:p>
          <a:endParaRPr lang="en-US"/>
        </a:p>
      </dgm:t>
    </dgm:pt>
    <dgm:pt modelId="{7CC6299F-FA47-432D-8237-18B80D3EACD1}">
      <dgm:prSet phldrT="[Texte]"/>
      <dgm:spPr/>
      <dgm:t>
        <a:bodyPr/>
        <a:lstStyle/>
        <a:p>
          <a:r>
            <a:rPr lang="fr-FR" dirty="0" smtClean="0"/>
            <a:t>IV/ Application on the </a:t>
          </a:r>
          <a:r>
            <a:rPr lang="fr-FR" dirty="0" err="1" smtClean="0"/>
            <a:t>subject</a:t>
          </a:r>
          <a:endParaRPr lang="en-US" dirty="0"/>
        </a:p>
      </dgm:t>
    </dgm:pt>
    <dgm:pt modelId="{A6F46A6A-8ACF-4969-8F10-3F27B0EB86F2}" type="parTrans" cxnId="{4A045976-2EFC-4DCD-BFE7-06DBADB804D4}">
      <dgm:prSet/>
      <dgm:spPr/>
      <dgm:t>
        <a:bodyPr/>
        <a:lstStyle/>
        <a:p>
          <a:endParaRPr lang="en-US"/>
        </a:p>
      </dgm:t>
    </dgm:pt>
    <dgm:pt modelId="{DC1F7422-FB73-4057-82E1-B9E0697CEE4B}" type="sibTrans" cxnId="{4A045976-2EFC-4DCD-BFE7-06DBADB804D4}">
      <dgm:prSet/>
      <dgm:spPr/>
      <dgm:t>
        <a:bodyPr/>
        <a:lstStyle/>
        <a:p>
          <a:endParaRPr lang="en-US"/>
        </a:p>
      </dgm:t>
    </dgm:pt>
    <dgm:pt modelId="{E18778EF-0DA6-4D95-BBC4-531A164D4BF1}" type="pres">
      <dgm:prSet presAssocID="{3B0F2C58-AE79-48F4-A0DD-866170188EFF}" presName="linear" presStyleCnt="0">
        <dgm:presLayoutVars>
          <dgm:animLvl val="lvl"/>
          <dgm:resizeHandles val="exact"/>
        </dgm:presLayoutVars>
      </dgm:prSet>
      <dgm:spPr/>
    </dgm:pt>
    <dgm:pt modelId="{AA35A44E-6A83-4480-B8D8-F1BA40911D63}" type="pres">
      <dgm:prSet presAssocID="{6DC84247-0E83-4EE8-BC40-30A7397C63B3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B1523C-AF49-4E7F-AF0D-05441BC9EC02}" type="pres">
      <dgm:prSet presAssocID="{6DC84247-0E83-4EE8-BC40-30A7397C63B3}" presName="childText" presStyleLbl="revTx" presStyleIdx="0" presStyleCnt="3">
        <dgm:presLayoutVars>
          <dgm:bulletEnabled val="1"/>
        </dgm:presLayoutVars>
      </dgm:prSet>
      <dgm:spPr/>
    </dgm:pt>
    <dgm:pt modelId="{8F5B329F-30FE-4A53-87A3-5A87F458767E}" type="pres">
      <dgm:prSet presAssocID="{5AE29633-2C69-4BA9-ABAD-F8B47C29209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93BBE8-D549-4B06-A2D6-08D3B912373E}" type="pres">
      <dgm:prSet presAssocID="{5AE29633-2C69-4BA9-ABAD-F8B47C29209A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5A580E-F02C-4F28-BB90-EA9604F6611E}" type="pres">
      <dgm:prSet presAssocID="{3898D142-EFED-498C-A8E1-5BC7B17968A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77C85F-579E-4F73-BEF6-E98F7850AEE8}" type="pres">
      <dgm:prSet presAssocID="{3898D142-EFED-498C-A8E1-5BC7B17968A2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E83DC0-723C-4787-A4E1-CBEDC4F28832}" type="pres">
      <dgm:prSet presAssocID="{7CC6299F-FA47-432D-8237-18B80D3EACD1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757EBA-9C2F-4502-9377-979DF58DD34A}" srcId="{3B0F2C58-AE79-48F4-A0DD-866170188EFF}" destId="{6DC84247-0E83-4EE8-BC40-30A7397C63B3}" srcOrd="0" destOrd="0" parTransId="{CCD5CF0C-F12E-42BD-B8A0-91C800191C47}" sibTransId="{0AE3CEEA-6181-42F1-B0FE-A8DCCA2D99E9}"/>
    <dgm:cxn modelId="{4E9B34F4-8998-45CD-898B-D5B17281BE7F}" type="presOf" srcId="{30011345-1040-4051-8890-A959FB9E623B}" destId="{B9B1523C-AF49-4E7F-AF0D-05441BC9EC02}" srcOrd="0" destOrd="0" presId="urn:microsoft.com/office/officeart/2005/8/layout/vList2"/>
    <dgm:cxn modelId="{872D8228-310B-4BE7-974C-E787DE97976E}" type="presOf" srcId="{3B0F2C58-AE79-48F4-A0DD-866170188EFF}" destId="{E18778EF-0DA6-4D95-BBC4-531A164D4BF1}" srcOrd="0" destOrd="0" presId="urn:microsoft.com/office/officeart/2005/8/layout/vList2"/>
    <dgm:cxn modelId="{635E22A4-13A2-4894-B47A-D1BAE8EBA089}" srcId="{5AE29633-2C69-4BA9-ABAD-F8B47C29209A}" destId="{603672BD-6D01-416D-9EAD-E26618D87134}" srcOrd="0" destOrd="0" parTransId="{2A72E39A-23C4-4ED9-BA8D-4F5FDF5F43CB}" sibTransId="{7BA428C2-6B54-4F31-B559-79CA3B7FECF9}"/>
    <dgm:cxn modelId="{4A045976-2EFC-4DCD-BFE7-06DBADB804D4}" srcId="{3B0F2C58-AE79-48F4-A0DD-866170188EFF}" destId="{7CC6299F-FA47-432D-8237-18B80D3EACD1}" srcOrd="3" destOrd="0" parTransId="{A6F46A6A-8ACF-4969-8F10-3F27B0EB86F2}" sibTransId="{DC1F7422-FB73-4057-82E1-B9E0697CEE4B}"/>
    <dgm:cxn modelId="{81042581-EAE4-41EF-BA88-663572B5E304}" srcId="{3B0F2C58-AE79-48F4-A0DD-866170188EFF}" destId="{3898D142-EFED-498C-A8E1-5BC7B17968A2}" srcOrd="2" destOrd="0" parTransId="{ECF73001-61F4-4767-B322-6F25E33DEE24}" sibTransId="{BCD3BC58-1A7B-402D-BFDC-E250307A20DF}"/>
    <dgm:cxn modelId="{6927C558-B71C-46FC-9588-E335986E7094}" type="presOf" srcId="{3898D142-EFED-498C-A8E1-5BC7B17968A2}" destId="{7E5A580E-F02C-4F28-BB90-EA9604F6611E}" srcOrd="0" destOrd="0" presId="urn:microsoft.com/office/officeart/2005/8/layout/vList2"/>
    <dgm:cxn modelId="{48699735-4C0E-4F0F-BBEB-F100097FE265}" srcId="{3898D142-EFED-498C-A8E1-5BC7B17968A2}" destId="{EECB5A16-9F36-4853-9C7D-EF9D9A9A4406}" srcOrd="1" destOrd="0" parTransId="{1D99D541-E820-4D9C-B690-CE224A023D38}" sibTransId="{791F9E42-5120-4588-AA29-E12BCCEA8015}"/>
    <dgm:cxn modelId="{0984E57B-CE52-4EBD-B501-2FA5AA10EA63}" type="presOf" srcId="{7FB0BBEA-04DC-4E1F-B589-82A655647E10}" destId="{C277C85F-579E-4F73-BEF6-E98F7850AEE8}" srcOrd="0" destOrd="0" presId="urn:microsoft.com/office/officeart/2005/8/layout/vList2"/>
    <dgm:cxn modelId="{BFBC25D7-BF4D-4EA4-B34B-5C5599D0D81A}" type="presOf" srcId="{6DC84247-0E83-4EE8-BC40-30A7397C63B3}" destId="{AA35A44E-6A83-4480-B8D8-F1BA40911D63}" srcOrd="0" destOrd="0" presId="urn:microsoft.com/office/officeart/2005/8/layout/vList2"/>
    <dgm:cxn modelId="{FA872635-E629-495C-A24F-926ED9FFC611}" type="presOf" srcId="{EECB5A16-9F36-4853-9C7D-EF9D9A9A4406}" destId="{C277C85F-579E-4F73-BEF6-E98F7850AEE8}" srcOrd="0" destOrd="1" presId="urn:microsoft.com/office/officeart/2005/8/layout/vList2"/>
    <dgm:cxn modelId="{3BB2B3E6-6C35-4F5E-82E5-9AF46175E360}" srcId="{6DC84247-0E83-4EE8-BC40-30A7397C63B3}" destId="{FC167E72-B3BD-4ADD-B803-FB59C767CCFB}" srcOrd="1" destOrd="0" parTransId="{35A139DD-7C0A-4EC9-9CD8-024C654D9E11}" sibTransId="{09C4BB68-6973-4BE5-B7FB-45C7BE7BB8A8}"/>
    <dgm:cxn modelId="{D5F8A468-2E77-4DAC-ABA7-51D4C2F2D65E}" srcId="{3898D142-EFED-498C-A8E1-5BC7B17968A2}" destId="{7FB0BBEA-04DC-4E1F-B589-82A655647E10}" srcOrd="0" destOrd="0" parTransId="{DFF62468-8DA8-4BB1-B77A-C720E399D260}" sibTransId="{BC6C1769-93F7-4EA7-A997-2359A5D674C7}"/>
    <dgm:cxn modelId="{76E44EDD-09EA-40D4-BB59-6D6277127A48}" type="presOf" srcId="{92BC42CC-17D1-4AC4-A0CC-3048B454EB2C}" destId="{2193BBE8-D549-4B06-A2D6-08D3B912373E}" srcOrd="0" destOrd="1" presId="urn:microsoft.com/office/officeart/2005/8/layout/vList2"/>
    <dgm:cxn modelId="{BA843625-390A-4AB1-AFE7-1316DD0A568D}" type="presOf" srcId="{FC167E72-B3BD-4ADD-B803-FB59C767CCFB}" destId="{B9B1523C-AF49-4E7F-AF0D-05441BC9EC02}" srcOrd="0" destOrd="1" presId="urn:microsoft.com/office/officeart/2005/8/layout/vList2"/>
    <dgm:cxn modelId="{733629FC-2C4A-42DD-9960-81D7B1F3A7A4}" srcId="{6DC84247-0E83-4EE8-BC40-30A7397C63B3}" destId="{30011345-1040-4051-8890-A959FB9E623B}" srcOrd="0" destOrd="0" parTransId="{D6B21B9C-1041-4051-9D6C-C0EF2AD8959B}" sibTransId="{280EE777-5BED-4464-BD3F-2D9758BE4F96}"/>
    <dgm:cxn modelId="{4D05B41A-1C63-494D-BCFE-880683DFCE3E}" srcId="{3B0F2C58-AE79-48F4-A0DD-866170188EFF}" destId="{5AE29633-2C69-4BA9-ABAD-F8B47C29209A}" srcOrd="1" destOrd="0" parTransId="{F26F0F80-EBCA-4B88-ABC8-275568DEF819}" sibTransId="{2BDF78C8-EA19-4233-B7A2-9E9E1048223A}"/>
    <dgm:cxn modelId="{30C53025-B270-49BF-B036-899C31DCF1E2}" type="presOf" srcId="{603672BD-6D01-416D-9EAD-E26618D87134}" destId="{2193BBE8-D549-4B06-A2D6-08D3B912373E}" srcOrd="0" destOrd="0" presId="urn:microsoft.com/office/officeart/2005/8/layout/vList2"/>
    <dgm:cxn modelId="{1D8E9806-0B3A-4A56-B956-B9F693B9C515}" type="presOf" srcId="{5AE29633-2C69-4BA9-ABAD-F8B47C29209A}" destId="{8F5B329F-30FE-4A53-87A3-5A87F458767E}" srcOrd="0" destOrd="0" presId="urn:microsoft.com/office/officeart/2005/8/layout/vList2"/>
    <dgm:cxn modelId="{E7909D5C-017F-444D-85ED-725DC5A41E81}" srcId="{5AE29633-2C69-4BA9-ABAD-F8B47C29209A}" destId="{92BC42CC-17D1-4AC4-A0CC-3048B454EB2C}" srcOrd="1" destOrd="0" parTransId="{FF134F44-CC8A-46E9-B963-863C3D2FB9A7}" sibTransId="{3F1D3EF0-0E66-4CEB-A22A-DB883A37AB69}"/>
    <dgm:cxn modelId="{A2155386-523C-4F90-BE58-66DE6FD0BC33}" type="presOf" srcId="{7CC6299F-FA47-432D-8237-18B80D3EACD1}" destId="{36E83DC0-723C-4787-A4E1-CBEDC4F28832}" srcOrd="0" destOrd="0" presId="urn:microsoft.com/office/officeart/2005/8/layout/vList2"/>
    <dgm:cxn modelId="{036AD490-0A8D-459F-A1AA-8C7575DAA5F4}" type="presParOf" srcId="{E18778EF-0DA6-4D95-BBC4-531A164D4BF1}" destId="{AA35A44E-6A83-4480-B8D8-F1BA40911D63}" srcOrd="0" destOrd="0" presId="urn:microsoft.com/office/officeart/2005/8/layout/vList2"/>
    <dgm:cxn modelId="{E752903E-9AC1-472D-A923-88F0EC1129FA}" type="presParOf" srcId="{E18778EF-0DA6-4D95-BBC4-531A164D4BF1}" destId="{B9B1523C-AF49-4E7F-AF0D-05441BC9EC02}" srcOrd="1" destOrd="0" presId="urn:microsoft.com/office/officeart/2005/8/layout/vList2"/>
    <dgm:cxn modelId="{BE31D205-759B-4ACF-B361-B34665ADA98D}" type="presParOf" srcId="{E18778EF-0DA6-4D95-BBC4-531A164D4BF1}" destId="{8F5B329F-30FE-4A53-87A3-5A87F458767E}" srcOrd="2" destOrd="0" presId="urn:microsoft.com/office/officeart/2005/8/layout/vList2"/>
    <dgm:cxn modelId="{C3E1897C-42B3-4FFB-9A11-D0D44542E9A6}" type="presParOf" srcId="{E18778EF-0DA6-4D95-BBC4-531A164D4BF1}" destId="{2193BBE8-D549-4B06-A2D6-08D3B912373E}" srcOrd="3" destOrd="0" presId="urn:microsoft.com/office/officeart/2005/8/layout/vList2"/>
    <dgm:cxn modelId="{FD5AB59F-63AE-4B2C-9159-B71827B5ED03}" type="presParOf" srcId="{E18778EF-0DA6-4D95-BBC4-531A164D4BF1}" destId="{7E5A580E-F02C-4F28-BB90-EA9604F6611E}" srcOrd="4" destOrd="0" presId="urn:microsoft.com/office/officeart/2005/8/layout/vList2"/>
    <dgm:cxn modelId="{636F3B1E-E65C-49E8-80E6-4D200FB0C84D}" type="presParOf" srcId="{E18778EF-0DA6-4D95-BBC4-531A164D4BF1}" destId="{C277C85F-579E-4F73-BEF6-E98F7850AEE8}" srcOrd="5" destOrd="0" presId="urn:microsoft.com/office/officeart/2005/8/layout/vList2"/>
    <dgm:cxn modelId="{C103D351-015E-455F-962E-97E1A0320624}" type="presParOf" srcId="{E18778EF-0DA6-4D95-BBC4-531A164D4BF1}" destId="{36E83DC0-723C-4787-A4E1-CBEDC4F2883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5A44E-6A83-4480-B8D8-F1BA40911D63}">
      <dsp:nvSpPr>
        <dsp:cNvPr id="0" name=""/>
        <dsp:cNvSpPr/>
      </dsp:nvSpPr>
      <dsp:spPr>
        <a:xfrm>
          <a:off x="0" y="63617"/>
          <a:ext cx="9791723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b="0" kern="1200" dirty="0" smtClean="0">
              <a:effectLst/>
            </a:rPr>
            <a:t>I/ </a:t>
          </a:r>
          <a:r>
            <a:rPr lang="fr-FR" sz="2400" b="0" kern="1200" dirty="0" err="1" smtClean="0">
              <a:effectLst/>
            </a:rPr>
            <a:t>Generation</a:t>
          </a:r>
          <a:r>
            <a:rPr lang="fr-FR" sz="2400" b="0" kern="1200" dirty="0" smtClean="0">
              <a:effectLst/>
            </a:rPr>
            <a:t> of the signal</a:t>
          </a:r>
          <a:endParaRPr lang="en-US" sz="2400" b="0" kern="1200" dirty="0">
            <a:effectLst/>
          </a:endParaRPr>
        </a:p>
      </dsp:txBody>
      <dsp:txXfrm>
        <a:off x="28100" y="91717"/>
        <a:ext cx="9735523" cy="519439"/>
      </dsp:txXfrm>
    </dsp:sp>
    <dsp:sp modelId="{B9B1523C-AF49-4E7F-AF0D-05441BC9EC02}">
      <dsp:nvSpPr>
        <dsp:cNvPr id="0" name=""/>
        <dsp:cNvSpPr/>
      </dsp:nvSpPr>
      <dsp:spPr>
        <a:xfrm>
          <a:off x="0" y="639257"/>
          <a:ext cx="9791723" cy="658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8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900" kern="1200" dirty="0" smtClean="0"/>
            <a:t>Physical model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900" kern="1200" dirty="0" smtClean="0"/>
            <a:t>Equations </a:t>
          </a:r>
          <a:r>
            <a:rPr lang="fr-FR" sz="1900" kern="1200" dirty="0" err="1" smtClean="0"/>
            <a:t>resulting</a:t>
          </a:r>
          <a:endParaRPr lang="en-US" sz="1900" kern="1200" dirty="0"/>
        </a:p>
      </dsp:txBody>
      <dsp:txXfrm>
        <a:off x="0" y="639257"/>
        <a:ext cx="9791723" cy="658260"/>
      </dsp:txXfrm>
    </dsp:sp>
    <dsp:sp modelId="{8F5B329F-30FE-4A53-87A3-5A87F458767E}">
      <dsp:nvSpPr>
        <dsp:cNvPr id="0" name=""/>
        <dsp:cNvSpPr/>
      </dsp:nvSpPr>
      <dsp:spPr>
        <a:xfrm>
          <a:off x="0" y="1297517"/>
          <a:ext cx="9791723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/>
            <a:t>II/ Time-</a:t>
          </a:r>
          <a:r>
            <a:rPr lang="fr-FR" sz="2400" kern="1200" dirty="0" err="1" smtClean="0"/>
            <a:t>Frequency</a:t>
          </a:r>
          <a:r>
            <a:rPr lang="fr-FR" sz="2400" kern="1200" dirty="0" smtClean="0"/>
            <a:t> </a:t>
          </a:r>
          <a:r>
            <a:rPr lang="fr-FR" sz="2400" kern="1200" dirty="0" err="1" smtClean="0"/>
            <a:t>representation</a:t>
          </a:r>
          <a:endParaRPr lang="en-US" sz="2400" kern="1200" dirty="0"/>
        </a:p>
      </dsp:txBody>
      <dsp:txXfrm>
        <a:off x="28100" y="1325617"/>
        <a:ext cx="9735523" cy="519439"/>
      </dsp:txXfrm>
    </dsp:sp>
    <dsp:sp modelId="{2193BBE8-D549-4B06-A2D6-08D3B912373E}">
      <dsp:nvSpPr>
        <dsp:cNvPr id="0" name=""/>
        <dsp:cNvSpPr/>
      </dsp:nvSpPr>
      <dsp:spPr>
        <a:xfrm>
          <a:off x="0" y="1873157"/>
          <a:ext cx="9791723" cy="658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8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900" kern="1200" dirty="0" err="1" smtClean="0"/>
            <a:t>Spectrogram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/>
            <a:t>Wigner-Ville </a:t>
          </a:r>
          <a:r>
            <a:rPr lang="fr-FR" sz="1900" kern="1200" dirty="0" smtClean="0"/>
            <a:t>distribution</a:t>
          </a:r>
          <a:endParaRPr lang="en-US" sz="1900" kern="1200" dirty="0"/>
        </a:p>
      </dsp:txBody>
      <dsp:txXfrm>
        <a:off x="0" y="1873157"/>
        <a:ext cx="9791723" cy="658260"/>
      </dsp:txXfrm>
    </dsp:sp>
    <dsp:sp modelId="{7E5A580E-F02C-4F28-BB90-EA9604F6611E}">
      <dsp:nvSpPr>
        <dsp:cNvPr id="0" name=""/>
        <dsp:cNvSpPr/>
      </dsp:nvSpPr>
      <dsp:spPr>
        <a:xfrm>
          <a:off x="0" y="2531417"/>
          <a:ext cx="9791723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/>
            <a:t>III/ </a:t>
          </a:r>
          <a:r>
            <a:rPr lang="fr-FR" sz="2400" kern="1200" dirty="0" err="1" smtClean="0"/>
            <a:t>Presentation</a:t>
          </a:r>
          <a:r>
            <a:rPr lang="fr-FR" sz="2400" kern="1200" dirty="0" smtClean="0"/>
            <a:t> of the</a:t>
          </a:r>
          <a:r>
            <a:rPr lang="en-US" sz="2400" kern="1200" dirty="0" smtClean="0"/>
            <a:t> processing chain</a:t>
          </a:r>
          <a:endParaRPr lang="en-US" sz="2400" kern="1200" dirty="0"/>
        </a:p>
      </dsp:txBody>
      <dsp:txXfrm>
        <a:off x="28100" y="2559517"/>
        <a:ext cx="9735523" cy="519439"/>
      </dsp:txXfrm>
    </dsp:sp>
    <dsp:sp modelId="{C277C85F-579E-4F73-BEF6-E98F7850AEE8}">
      <dsp:nvSpPr>
        <dsp:cNvPr id="0" name=""/>
        <dsp:cNvSpPr/>
      </dsp:nvSpPr>
      <dsp:spPr>
        <a:xfrm>
          <a:off x="0" y="3107057"/>
          <a:ext cx="9791723" cy="658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88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900" kern="1200" dirty="0" err="1" smtClean="0"/>
            <a:t>Seam</a:t>
          </a:r>
          <a:r>
            <a:rPr lang="fr-FR" sz="1900" kern="1200" dirty="0" smtClean="0"/>
            <a:t> </a:t>
          </a:r>
          <a:r>
            <a:rPr lang="fr-FR" sz="1900" kern="1200" dirty="0" err="1" smtClean="0"/>
            <a:t>Carving</a:t>
          </a:r>
          <a:r>
            <a:rPr lang="fr-FR" sz="1900" kern="1200" dirty="0" smtClean="0"/>
            <a:t> </a:t>
          </a:r>
          <a:r>
            <a:rPr lang="fr-FR" sz="1900" kern="1200" dirty="0" err="1" smtClean="0"/>
            <a:t>algorithm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r-FR" sz="1900" kern="1200" dirty="0" smtClean="0"/>
            <a:t>Fit </a:t>
          </a:r>
          <a:r>
            <a:rPr lang="fr-FR" sz="1900" kern="1200" dirty="0" err="1" smtClean="0"/>
            <a:t>Spline</a:t>
          </a:r>
          <a:r>
            <a:rPr lang="fr-FR" sz="1900" kern="1200" dirty="0" smtClean="0"/>
            <a:t> interpolation</a:t>
          </a:r>
          <a:endParaRPr lang="en-US" sz="1900" kern="1200" dirty="0"/>
        </a:p>
      </dsp:txBody>
      <dsp:txXfrm>
        <a:off x="0" y="3107057"/>
        <a:ext cx="9791723" cy="658260"/>
      </dsp:txXfrm>
    </dsp:sp>
    <dsp:sp modelId="{36E83DC0-723C-4787-A4E1-CBEDC4F28832}">
      <dsp:nvSpPr>
        <dsp:cNvPr id="0" name=""/>
        <dsp:cNvSpPr/>
      </dsp:nvSpPr>
      <dsp:spPr>
        <a:xfrm>
          <a:off x="0" y="3765317"/>
          <a:ext cx="9791723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/>
            <a:t>IV/ Application on the </a:t>
          </a:r>
          <a:r>
            <a:rPr lang="fr-FR" sz="2400" kern="1200" dirty="0" err="1" smtClean="0"/>
            <a:t>subject</a:t>
          </a:r>
          <a:endParaRPr lang="en-US" sz="2400" kern="1200" dirty="0"/>
        </a:p>
      </dsp:txBody>
      <dsp:txXfrm>
        <a:off x="28100" y="3793417"/>
        <a:ext cx="9735523" cy="51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A4024-6924-4294-B82F-DC5313A7180D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4C7A3-580B-4E0D-93D4-E2C3EA5C631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8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4C7A3-580B-4E0D-93D4-E2C3EA5C63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85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4C7A3-580B-4E0D-93D4-E2C3EA5C6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0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2252-3C48-479E-847A-EAACFADAB153}" type="datetime1">
              <a:rPr lang="en-US" smtClean="0"/>
              <a:t>3/16/2016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0271-FBE0-4980-A7C1-ECF78CCBC662}" type="datetime1">
              <a:rPr lang="en-US" smtClean="0"/>
              <a:t>3/16/2016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029C-E1EF-4E42-9D99-F2A84AB6D353}" type="datetime1">
              <a:rPr lang="en-US" smtClean="0"/>
              <a:t>3/16/2016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61E7-C7F1-4017-B344-F5612F0D77C3}" type="datetime1">
              <a:rPr lang="en-US" smtClean="0"/>
              <a:t>3/16/2016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1E063-6E3B-49AE-9575-A009409808FE}" type="datetime1">
              <a:rPr lang="en-US" smtClean="0"/>
              <a:t>3/16/2016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C6515-7D4E-427B-9DD2-09116DB2979A}" type="datetime1">
              <a:rPr lang="en-US" smtClean="0"/>
              <a:t>3/16/2016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F4BD4-FF54-4925-8C04-D985ECE7EACD}" type="datetime1">
              <a:rPr lang="en-US" smtClean="0"/>
              <a:t>3/16/2016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1E2E-2998-494D-A21C-E118AE8ABAFF}" type="datetime1">
              <a:rPr lang="en-US" smtClean="0"/>
              <a:t>3/16/2016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CD3E-9437-4F4F-B742-F81F869F9A02}" type="datetime1">
              <a:rPr lang="en-US" smtClean="0"/>
              <a:t>3/16/2016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A543A-A681-45AE-B374-F9D728B9A833}" type="datetime1">
              <a:rPr lang="en-US" smtClean="0"/>
              <a:t>3/16/2016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7349D-01AE-4C76-8042-27881D4419DE}" type="datetime1">
              <a:rPr lang="en-US" smtClean="0"/>
              <a:t>3/16/2016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ADBE-EA92-4ABA-9612-4897D73B54CE}" type="datetime1">
              <a:rPr lang="en-US" smtClean="0"/>
              <a:t>3/16/2016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A0CF3-23FF-4A33-BD5F-D1B9C8071574}" type="datetime1">
              <a:rPr lang="en-US" smtClean="0"/>
              <a:t>3/16/2016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7E39E-C308-4152-877E-479927F7F67A}" type="datetime1">
              <a:rPr lang="en-US" smtClean="0"/>
              <a:t>3/16/2016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FC998-B530-4A9B-A9E4-32C776608126}" type="datetime1">
              <a:rPr lang="en-US" smtClean="0"/>
              <a:t>3/16/2016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185C-E5AB-4ED1-8580-96C791D60677}" type="datetime1">
              <a:rPr lang="en-US" smtClean="0"/>
              <a:t>3/16/2016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9074B-823B-414A-9564-20D26EE050AB}" type="datetime1">
              <a:rPr lang="en-US" smtClean="0"/>
              <a:t>3/16/2016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89213" y="-9660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en-US" dirty="0"/>
              <a:t>Time Frequency representation deformation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89213" y="3825025"/>
            <a:ext cx="8915399" cy="2078637"/>
          </a:xfrm>
        </p:spPr>
        <p:txBody>
          <a:bodyPr>
            <a:normAutofit/>
          </a:bodyPr>
          <a:lstStyle/>
          <a:p>
            <a:r>
              <a:rPr lang="en-US" dirty="0"/>
              <a:t>Philippe </a:t>
            </a:r>
            <a:r>
              <a:rPr lang="en-US" dirty="0" err="1" smtClean="0"/>
              <a:t>Chuzel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Under the supervision of</a:t>
            </a:r>
            <a:r>
              <a:rPr lang="en-US" dirty="0"/>
              <a:t>:</a:t>
            </a:r>
          </a:p>
          <a:p>
            <a:r>
              <a:rPr lang="en-US" dirty="0"/>
              <a:t>Jean-Christophe </a:t>
            </a:r>
            <a:r>
              <a:rPr lang="en-US" dirty="0" err="1"/>
              <a:t>Cexus</a:t>
            </a:r>
            <a:r>
              <a:rPr lang="en-US" dirty="0"/>
              <a:t> </a:t>
            </a:r>
            <a:r>
              <a:rPr lang="en-US" dirty="0" smtClean="0"/>
              <a:t>/ Arnaud </a:t>
            </a:r>
            <a:r>
              <a:rPr lang="en-US" dirty="0" err="1"/>
              <a:t>Coatanhay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E5055-0868-4044-BEE4-C29C5B8AAB88}" type="datetime1">
              <a:rPr lang="en-US" smtClean="0"/>
              <a:t>3/16/2016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III/ </a:t>
            </a:r>
            <a:r>
              <a:rPr lang="fr-FR" dirty="0" err="1" smtClean="0"/>
              <a:t>Presentation</a:t>
            </a:r>
            <a:r>
              <a:rPr lang="fr-FR" dirty="0" smtClean="0"/>
              <a:t> </a:t>
            </a:r>
            <a:r>
              <a:rPr lang="fr-FR" dirty="0"/>
              <a:t>of the</a:t>
            </a:r>
            <a:r>
              <a:rPr lang="en-US" dirty="0"/>
              <a:t> processing chain</a:t>
            </a:r>
            <a:br>
              <a:rPr lang="en-US" dirty="0"/>
            </a:br>
            <a:endParaRPr lang="en-US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92" y="1971283"/>
            <a:ext cx="4524375" cy="2247900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CD3E-9437-4F4F-B742-F81F869F9A02}" type="datetime1">
              <a:rPr lang="en-US" smtClean="0"/>
              <a:t>3/17/2016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2060618" y="1281748"/>
            <a:ext cx="8911687" cy="689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fr-FR" sz="2800" dirty="0"/>
              <a:t>1</a:t>
            </a:r>
            <a:r>
              <a:rPr lang="fr-FR" sz="2800" dirty="0" smtClean="0"/>
              <a:t>) </a:t>
            </a:r>
            <a:r>
              <a:rPr lang="fr-FR" sz="2800" dirty="0" err="1"/>
              <a:t>Seam</a:t>
            </a:r>
            <a:r>
              <a:rPr lang="fr-FR" sz="2800" dirty="0"/>
              <a:t> </a:t>
            </a:r>
            <a:r>
              <a:rPr lang="fr-FR" sz="2800" dirty="0" err="1"/>
              <a:t>Carving</a:t>
            </a:r>
            <a:r>
              <a:rPr lang="fr-FR" sz="2800" dirty="0"/>
              <a:t> </a:t>
            </a:r>
            <a:r>
              <a:rPr lang="fr-FR" sz="2800" dirty="0" err="1" smtClean="0"/>
              <a:t>algorithm</a:t>
            </a:r>
            <a:endParaRPr lang="en-US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2060618" y="1971283"/>
            <a:ext cx="3662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This </a:t>
            </a:r>
            <a:r>
              <a:rPr lang="fr-FR" sz="2400" dirty="0" err="1" smtClean="0"/>
              <a:t>algorithm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</a:t>
            </a:r>
            <a:r>
              <a:rPr lang="fr-FR" sz="2400" dirty="0" err="1" smtClean="0"/>
              <a:t>used</a:t>
            </a:r>
            <a:r>
              <a:rPr lang="fr-FR" sz="2400" dirty="0" smtClean="0"/>
              <a:t> for image </a:t>
            </a:r>
            <a:r>
              <a:rPr lang="fr-FR" sz="2400" dirty="0" err="1" smtClean="0"/>
              <a:t>resizing</a:t>
            </a:r>
            <a:r>
              <a:rPr lang="fr-FR" sz="2400" dirty="0" smtClean="0"/>
              <a:t> but </a:t>
            </a:r>
            <a:r>
              <a:rPr lang="fr-FR" sz="2400" dirty="0" err="1" smtClean="0"/>
              <a:t>it</a:t>
            </a:r>
            <a:r>
              <a:rPr lang="fr-FR" sz="2400" dirty="0" smtClean="0"/>
              <a:t> </a:t>
            </a:r>
            <a:r>
              <a:rPr lang="fr-FR" sz="2400" dirty="0" err="1" smtClean="0"/>
              <a:t>can</a:t>
            </a:r>
            <a:r>
              <a:rPr lang="fr-FR" sz="2400" dirty="0" smtClean="0"/>
              <a:t> </a:t>
            </a:r>
            <a:r>
              <a:rPr lang="fr-FR" sz="2400" dirty="0" err="1" smtClean="0"/>
              <a:t>be</a:t>
            </a:r>
            <a:r>
              <a:rPr lang="fr-FR" sz="2400" dirty="0" smtClean="0"/>
              <a:t> </a:t>
            </a:r>
            <a:r>
              <a:rPr lang="fr-FR" sz="2400" dirty="0" err="1" smtClean="0"/>
              <a:t>used</a:t>
            </a:r>
            <a:r>
              <a:rPr lang="fr-FR" sz="2400" dirty="0" smtClean="0"/>
              <a:t> for </a:t>
            </a:r>
            <a:r>
              <a:rPr lang="fr-FR" sz="2400" dirty="0" err="1" smtClean="0"/>
              <a:t>this</a:t>
            </a:r>
            <a:r>
              <a:rPr lang="fr-FR" sz="2400" dirty="0" smtClean="0"/>
              <a:t> </a:t>
            </a:r>
            <a:r>
              <a:rPr lang="fr-FR" sz="2400" dirty="0" err="1" smtClean="0"/>
              <a:t>project</a:t>
            </a:r>
            <a:r>
              <a:rPr lang="fr-FR" sz="2400" dirty="0" smtClean="0"/>
              <a:t>. </a:t>
            </a:r>
            <a:endParaRPr lang="en-US" sz="2400" dirty="0"/>
          </a:p>
        </p:txBody>
      </p:sp>
      <p:sp>
        <p:nvSpPr>
          <p:cNvPr id="10" name="ZoneTexte 9"/>
          <p:cNvSpPr txBox="1"/>
          <p:nvPr/>
        </p:nvSpPr>
        <p:spPr>
          <a:xfrm>
            <a:off x="2060618" y="3745493"/>
            <a:ext cx="3662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Idea</a:t>
            </a:r>
            <a:r>
              <a:rPr lang="fr-FR" sz="2400" dirty="0" smtClean="0"/>
              <a:t>: </a:t>
            </a:r>
            <a:r>
              <a:rPr lang="fr-FR" sz="2400" dirty="0" err="1" smtClean="0"/>
              <a:t>find</a:t>
            </a:r>
            <a:r>
              <a:rPr lang="fr-FR" sz="2400" dirty="0" smtClean="0"/>
              <a:t> a </a:t>
            </a:r>
            <a:r>
              <a:rPr lang="fr-FR" sz="2400" dirty="0" err="1" smtClean="0"/>
              <a:t>path</a:t>
            </a:r>
            <a:r>
              <a:rPr lang="fr-FR" sz="2400" dirty="0" smtClean="0"/>
              <a:t> in the TFR </a:t>
            </a:r>
            <a:r>
              <a:rPr lang="fr-FR" sz="2400" dirty="0" err="1" smtClean="0"/>
              <a:t>which</a:t>
            </a:r>
            <a:r>
              <a:rPr lang="fr-FR" sz="2400" dirty="0" smtClean="0"/>
              <a:t> </a:t>
            </a:r>
            <a:r>
              <a:rPr lang="fr-FR" sz="2400" dirty="0" err="1" smtClean="0"/>
              <a:t>represent</a:t>
            </a:r>
            <a:r>
              <a:rPr lang="fr-FR" sz="2400" dirty="0" smtClean="0"/>
              <a:t> one </a:t>
            </a:r>
            <a:r>
              <a:rPr lang="fr-FR" sz="2400" dirty="0" err="1" smtClean="0"/>
              <a:t>frequency</a:t>
            </a:r>
            <a:r>
              <a:rPr lang="fr-FR" sz="2400" dirty="0" smtClean="0"/>
              <a:t> </a:t>
            </a:r>
            <a:r>
              <a:rPr lang="fr-FR" sz="2400" dirty="0" err="1" smtClean="0"/>
              <a:t>law</a:t>
            </a:r>
            <a:r>
              <a:rPr lang="fr-FR" sz="2400" dirty="0" smtClean="0"/>
              <a:t> of the signal.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465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III/ </a:t>
            </a:r>
            <a:r>
              <a:rPr lang="fr-FR" dirty="0" err="1" smtClean="0"/>
              <a:t>Presentation</a:t>
            </a:r>
            <a:r>
              <a:rPr lang="fr-FR" dirty="0" smtClean="0"/>
              <a:t> </a:t>
            </a:r>
            <a:r>
              <a:rPr lang="fr-FR" dirty="0"/>
              <a:t>of the</a:t>
            </a:r>
            <a:r>
              <a:rPr lang="en-US" dirty="0"/>
              <a:t> processing chain</a:t>
            </a:r>
            <a:br>
              <a:rPr lang="en-US" dirty="0"/>
            </a:b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CD3E-9437-4F4F-B742-F81F869F9A02}" type="datetime1">
              <a:rPr lang="en-US" smtClean="0"/>
              <a:t>3/17/2016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2060618" y="1281748"/>
            <a:ext cx="8911687" cy="689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fr-FR" sz="2800" dirty="0"/>
              <a:t>1</a:t>
            </a:r>
            <a:r>
              <a:rPr lang="fr-FR" sz="2800" dirty="0" smtClean="0"/>
              <a:t>) </a:t>
            </a:r>
            <a:r>
              <a:rPr lang="fr-FR" sz="2800" dirty="0" err="1"/>
              <a:t>Seam</a:t>
            </a:r>
            <a:r>
              <a:rPr lang="fr-FR" sz="2800" dirty="0"/>
              <a:t> </a:t>
            </a:r>
            <a:r>
              <a:rPr lang="fr-FR" sz="2800" dirty="0" err="1"/>
              <a:t>Carving</a:t>
            </a:r>
            <a:r>
              <a:rPr lang="fr-FR" sz="2800" dirty="0"/>
              <a:t> </a:t>
            </a:r>
            <a:r>
              <a:rPr lang="fr-FR" sz="2800" dirty="0" err="1" smtClean="0"/>
              <a:t>algorithm</a:t>
            </a:r>
            <a:endParaRPr lang="en-US" sz="2800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795" y="2161735"/>
            <a:ext cx="5037666" cy="3778250"/>
          </a:xfr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61" y="2161736"/>
            <a:ext cx="4722812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0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III/ </a:t>
            </a:r>
            <a:r>
              <a:rPr lang="fr-FR" dirty="0" err="1" smtClean="0"/>
              <a:t>Presentation</a:t>
            </a:r>
            <a:r>
              <a:rPr lang="fr-FR" dirty="0" smtClean="0"/>
              <a:t> </a:t>
            </a:r>
            <a:r>
              <a:rPr lang="fr-FR" dirty="0"/>
              <a:t>of the</a:t>
            </a:r>
            <a:r>
              <a:rPr lang="en-US" dirty="0"/>
              <a:t> processing chain</a:t>
            </a:r>
            <a:br>
              <a:rPr lang="en-US" dirty="0"/>
            </a:b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CD3E-9437-4F4F-B742-F81F869F9A02}" type="datetime1">
              <a:rPr lang="en-US" smtClean="0"/>
              <a:t>3/17/2016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2060618" y="1281748"/>
            <a:ext cx="8911687" cy="689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fr-FR" sz="2800" dirty="0"/>
              <a:t>1</a:t>
            </a:r>
            <a:r>
              <a:rPr lang="fr-FR" sz="2800" dirty="0" smtClean="0"/>
              <a:t>) </a:t>
            </a:r>
            <a:r>
              <a:rPr lang="fr-FR" sz="2800" dirty="0" err="1"/>
              <a:t>Seam</a:t>
            </a:r>
            <a:r>
              <a:rPr lang="fr-FR" sz="2800" dirty="0"/>
              <a:t> </a:t>
            </a:r>
            <a:r>
              <a:rPr lang="fr-FR" sz="2800" dirty="0" err="1"/>
              <a:t>Carving</a:t>
            </a:r>
            <a:r>
              <a:rPr lang="fr-FR" sz="2800" dirty="0"/>
              <a:t> </a:t>
            </a:r>
            <a:r>
              <a:rPr lang="fr-FR" sz="2800" dirty="0" err="1" smtClean="0"/>
              <a:t>algorithm</a:t>
            </a:r>
            <a:endParaRPr lang="en-US" sz="28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055" y="2546541"/>
            <a:ext cx="4722812" cy="3542108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52980" y="1965914"/>
            <a:ext cx="5692462" cy="5334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err="1" smtClean="0"/>
              <a:t>Result</a:t>
            </a:r>
            <a:r>
              <a:rPr lang="fr-FR" sz="2400" dirty="0" smtClean="0"/>
              <a:t> of the </a:t>
            </a:r>
            <a:r>
              <a:rPr lang="fr-FR" sz="2400" dirty="0" err="1" smtClean="0"/>
              <a:t>seam</a:t>
            </a:r>
            <a:r>
              <a:rPr lang="fr-FR" sz="2400" dirty="0" smtClean="0"/>
              <a:t> </a:t>
            </a:r>
            <a:r>
              <a:rPr lang="fr-FR" sz="2400" dirty="0" err="1" smtClean="0"/>
              <a:t>carving</a:t>
            </a:r>
            <a:r>
              <a:rPr lang="fr-FR" sz="2400" dirty="0" smtClean="0"/>
              <a:t> </a:t>
            </a:r>
            <a:r>
              <a:rPr lang="fr-FR" sz="2400" dirty="0" err="1" smtClean="0"/>
              <a:t>algorithm</a:t>
            </a:r>
            <a:r>
              <a:rPr lang="fr-FR" sz="2400" dirty="0" smtClean="0"/>
              <a:t>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82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III/ </a:t>
            </a:r>
            <a:r>
              <a:rPr lang="fr-FR" dirty="0" err="1" smtClean="0"/>
              <a:t>Presentation</a:t>
            </a:r>
            <a:r>
              <a:rPr lang="fr-FR" dirty="0" smtClean="0"/>
              <a:t> </a:t>
            </a:r>
            <a:r>
              <a:rPr lang="fr-FR" dirty="0"/>
              <a:t>of the</a:t>
            </a:r>
            <a:r>
              <a:rPr lang="en-US" dirty="0"/>
              <a:t> processing chain</a:t>
            </a:r>
            <a:br>
              <a:rPr lang="en-US" dirty="0"/>
            </a:b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CD3E-9437-4F4F-B742-F81F869F9A02}" type="datetime1">
              <a:rPr lang="en-US" smtClean="0"/>
              <a:t>3/17/2016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2060618" y="1281748"/>
            <a:ext cx="8911687" cy="689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 smtClean="0"/>
              <a:t>2) </a:t>
            </a:r>
            <a:r>
              <a:rPr lang="fr-FR" sz="2800" dirty="0"/>
              <a:t>Fit </a:t>
            </a:r>
            <a:r>
              <a:rPr lang="fr-FR" sz="2800" dirty="0" err="1"/>
              <a:t>Spline</a:t>
            </a:r>
            <a:r>
              <a:rPr lang="fr-FR" sz="2800" dirty="0"/>
              <a:t> interpolation</a:t>
            </a:r>
            <a:endParaRPr lang="en-US" sz="2800" dirty="0"/>
          </a:p>
          <a:p>
            <a:pPr lvl="0"/>
            <a:endParaRPr lang="en-US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60619" y="1965914"/>
            <a:ext cx="8911686" cy="9189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 err="1" smtClean="0"/>
              <a:t>Spline</a:t>
            </a:r>
            <a:r>
              <a:rPr lang="fr-FR" sz="2400" dirty="0" smtClean="0"/>
              <a:t>: </a:t>
            </a:r>
            <a:r>
              <a:rPr lang="fr-FR" sz="2400" dirty="0" err="1" smtClean="0"/>
              <a:t>Algorithm</a:t>
            </a:r>
            <a:r>
              <a:rPr lang="fr-FR" sz="2400" dirty="0" smtClean="0"/>
              <a:t> </a:t>
            </a:r>
            <a:r>
              <a:rPr lang="fr-FR" sz="2400" dirty="0" err="1" smtClean="0"/>
              <a:t>which</a:t>
            </a:r>
            <a:r>
              <a:rPr lang="fr-FR" sz="2400" dirty="0" smtClean="0"/>
              <a:t> </a:t>
            </a:r>
            <a:r>
              <a:rPr lang="fr-FR" sz="2400" dirty="0" err="1" smtClean="0"/>
              <a:t>interpolate</a:t>
            </a:r>
            <a:r>
              <a:rPr lang="fr-FR" sz="2400" dirty="0" smtClean="0"/>
              <a:t> a </a:t>
            </a:r>
            <a:r>
              <a:rPr lang="fr-FR" sz="2400" dirty="0" err="1" smtClean="0"/>
              <a:t>function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polynomial.</a:t>
            </a:r>
            <a:endParaRPr lang="en-US" sz="2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57" y="2861971"/>
            <a:ext cx="6237707" cy="326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3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III/ </a:t>
            </a:r>
            <a:r>
              <a:rPr lang="fr-FR" dirty="0" err="1" smtClean="0"/>
              <a:t>Presentation</a:t>
            </a:r>
            <a:r>
              <a:rPr lang="fr-FR" dirty="0" smtClean="0"/>
              <a:t> </a:t>
            </a:r>
            <a:r>
              <a:rPr lang="fr-FR" dirty="0"/>
              <a:t>of the</a:t>
            </a:r>
            <a:r>
              <a:rPr lang="en-US" dirty="0"/>
              <a:t> processing chain</a:t>
            </a:r>
            <a:br>
              <a:rPr lang="en-US" dirty="0"/>
            </a:b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CD3E-9437-4F4F-B742-F81F869F9A02}" type="datetime1">
              <a:rPr lang="en-US" smtClean="0"/>
              <a:t>3/17/2016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2060618" y="1281748"/>
            <a:ext cx="8911687" cy="689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 smtClean="0"/>
              <a:t>2) </a:t>
            </a:r>
            <a:r>
              <a:rPr lang="fr-FR" sz="2800" dirty="0"/>
              <a:t>Fit </a:t>
            </a:r>
            <a:r>
              <a:rPr lang="fr-FR" sz="2800" dirty="0" err="1"/>
              <a:t>Spline</a:t>
            </a:r>
            <a:r>
              <a:rPr lang="fr-FR" sz="2800" dirty="0"/>
              <a:t> interpolation</a:t>
            </a:r>
            <a:endParaRPr lang="en-US" sz="2800" dirty="0"/>
          </a:p>
          <a:p>
            <a:pPr lvl="0"/>
            <a:endParaRPr lang="en-US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60619" y="1965914"/>
            <a:ext cx="8911686" cy="49395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2400" dirty="0" smtClean="0"/>
              <a:t>Impact of the </a:t>
            </a:r>
            <a:r>
              <a:rPr lang="fr-FR" sz="2400" dirty="0" err="1" smtClean="0"/>
              <a:t>parameters</a:t>
            </a:r>
            <a:r>
              <a:rPr lang="fr-FR" sz="2400" dirty="0" smtClean="0"/>
              <a:t> and the type of </a:t>
            </a:r>
            <a:r>
              <a:rPr lang="fr-FR" sz="2400" dirty="0" err="1" smtClean="0"/>
              <a:t>function</a:t>
            </a:r>
            <a:r>
              <a:rPr lang="fr-FR" sz="2400" dirty="0" smtClean="0"/>
              <a:t> </a:t>
            </a:r>
            <a:r>
              <a:rPr lang="fr-FR" sz="2400" dirty="0" err="1" smtClean="0"/>
              <a:t>studied</a:t>
            </a:r>
            <a:endParaRPr lang="en-US" sz="2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896" y="2459865"/>
            <a:ext cx="4885130" cy="366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2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IV/ </a:t>
            </a:r>
            <a:r>
              <a:rPr lang="fr-FR" dirty="0" smtClean="0"/>
              <a:t>Application </a:t>
            </a:r>
            <a:r>
              <a:rPr lang="fr-FR" dirty="0"/>
              <a:t>on the </a:t>
            </a:r>
            <a:r>
              <a:rPr lang="fr-FR" dirty="0" err="1"/>
              <a:t>subject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CD3E-9437-4F4F-B742-F81F869F9A02}" type="datetime1">
              <a:rPr lang="en-US" smtClean="0"/>
              <a:t>3/17/2016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TFR Deform presentation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20160317_13161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6682" y="1335491"/>
            <a:ext cx="8538693" cy="4800871"/>
          </a:xfrm>
        </p:spPr>
      </p:pic>
    </p:spTree>
    <p:extLst>
      <p:ext uri="{BB962C8B-B14F-4D97-AF65-F5344CB8AC3E}">
        <p14:creationId xmlns:p14="http://schemas.microsoft.com/office/powerpoint/2010/main" val="131262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IV/ </a:t>
            </a:r>
            <a:r>
              <a:rPr lang="fr-FR" dirty="0" smtClean="0"/>
              <a:t>Application </a:t>
            </a:r>
            <a:r>
              <a:rPr lang="fr-FR" dirty="0"/>
              <a:t>on the </a:t>
            </a:r>
            <a:r>
              <a:rPr lang="fr-FR" dirty="0" err="1"/>
              <a:t>subject</a:t>
            </a:r>
            <a:endParaRPr lang="en-US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220" y="1457740"/>
            <a:ext cx="8447982" cy="4672697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CD3E-9437-4F4F-B742-F81F869F9A02}" type="datetime1">
              <a:rPr lang="en-US" smtClean="0"/>
              <a:t>3/17/2016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6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IV/ </a:t>
            </a:r>
            <a:r>
              <a:rPr lang="fr-FR" dirty="0" smtClean="0"/>
              <a:t>Application </a:t>
            </a:r>
            <a:r>
              <a:rPr lang="fr-FR" dirty="0"/>
              <a:t>on the </a:t>
            </a:r>
            <a:r>
              <a:rPr lang="fr-FR" dirty="0" err="1"/>
              <a:t>subject</a:t>
            </a:r>
            <a:endParaRPr lang="en-US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86" y="1564099"/>
            <a:ext cx="6088450" cy="4566338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CD3E-9437-4F4F-B742-F81F869F9A02}" type="datetime1">
              <a:rPr lang="en-US" smtClean="0"/>
              <a:t>3/17/2016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5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IV/ </a:t>
            </a:r>
            <a:r>
              <a:rPr lang="fr-FR" dirty="0" smtClean="0"/>
              <a:t>Application </a:t>
            </a:r>
            <a:r>
              <a:rPr lang="fr-FR" dirty="0"/>
              <a:t>on the </a:t>
            </a:r>
            <a:r>
              <a:rPr lang="fr-FR" dirty="0" err="1"/>
              <a:t>subject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CD3E-9437-4F4F-B742-F81F869F9A02}" type="datetime1">
              <a:rPr lang="en-US" smtClean="0"/>
              <a:t>3/17/2016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TFR Deform presentation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20160317_13274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7763" y="2133600"/>
            <a:ext cx="6716712" cy="3778250"/>
          </a:xfrm>
        </p:spPr>
      </p:pic>
    </p:spTree>
    <p:extLst>
      <p:ext uri="{BB962C8B-B14F-4D97-AF65-F5344CB8AC3E}">
        <p14:creationId xmlns:p14="http://schemas.microsoft.com/office/powerpoint/2010/main" val="86090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IV/ </a:t>
            </a:r>
            <a:r>
              <a:rPr lang="fr-FR" dirty="0" smtClean="0"/>
              <a:t>Application </a:t>
            </a:r>
            <a:r>
              <a:rPr lang="fr-FR" dirty="0"/>
              <a:t>on the </a:t>
            </a:r>
            <a:r>
              <a:rPr lang="fr-FR" dirty="0" err="1"/>
              <a:t>subject</a:t>
            </a:r>
            <a:endParaRPr lang="en-US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01" y="1736542"/>
            <a:ext cx="8385533" cy="4393895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CD3E-9437-4F4F-B742-F81F869F9A02}" type="datetime1">
              <a:rPr lang="en-US" smtClean="0"/>
              <a:t>3/17/2016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33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8172"/>
          </a:xfrm>
        </p:spPr>
        <p:txBody>
          <a:bodyPr/>
          <a:lstStyle/>
          <a:p>
            <a:r>
              <a:rPr lang="fr-FR" dirty="0" smtClean="0"/>
              <a:t>Introduction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93811" y="1352282"/>
            <a:ext cx="5105400" cy="4778155"/>
          </a:xfrm>
        </p:spPr>
        <p:txBody>
          <a:bodyPr>
            <a:normAutofit lnSpcReduction="10000"/>
          </a:bodyPr>
          <a:lstStyle/>
          <a:p>
            <a:r>
              <a:rPr lang="fr-FR" sz="2800" dirty="0" err="1" smtClean="0"/>
              <a:t>Study</a:t>
            </a:r>
            <a:r>
              <a:rPr lang="fr-FR" sz="2800" dirty="0" smtClean="0"/>
              <a:t> of the </a:t>
            </a:r>
            <a:r>
              <a:rPr lang="fr-FR" sz="2800" dirty="0" err="1" smtClean="0"/>
              <a:t>wave</a:t>
            </a:r>
            <a:r>
              <a:rPr lang="fr-FR" sz="2800" dirty="0" smtClean="0"/>
              <a:t> </a:t>
            </a:r>
            <a:r>
              <a:rPr lang="fr-FR" sz="2800" dirty="0" err="1" smtClean="0"/>
              <a:t>scattered</a:t>
            </a:r>
            <a:r>
              <a:rPr lang="fr-FR" sz="2800" dirty="0" smtClean="0"/>
              <a:t> by an </a:t>
            </a:r>
            <a:r>
              <a:rPr lang="fr-FR" sz="2800" dirty="0" err="1" smtClean="0"/>
              <a:t>object</a:t>
            </a:r>
            <a:r>
              <a:rPr lang="fr-FR" sz="2800" dirty="0" smtClean="0"/>
              <a:t> </a:t>
            </a:r>
            <a:r>
              <a:rPr lang="fr-FR" sz="2800" dirty="0" err="1" smtClean="0"/>
              <a:t>which</a:t>
            </a:r>
            <a:r>
              <a:rPr lang="fr-FR" sz="2800" dirty="0" smtClean="0"/>
              <a:t> </a:t>
            </a:r>
            <a:r>
              <a:rPr lang="fr-FR" sz="2800" dirty="0" err="1" smtClean="0"/>
              <a:t>form</a:t>
            </a:r>
            <a:r>
              <a:rPr lang="fr-FR" sz="2800" dirty="0" smtClean="0"/>
              <a:t> change </a:t>
            </a:r>
            <a:r>
              <a:rPr lang="fr-FR" sz="2800" dirty="0" err="1" smtClean="0"/>
              <a:t>through</a:t>
            </a:r>
            <a:r>
              <a:rPr lang="fr-FR" sz="2800" dirty="0" smtClean="0"/>
              <a:t> time.</a:t>
            </a:r>
          </a:p>
          <a:p>
            <a:r>
              <a:rPr lang="fr-FR" sz="2800" dirty="0" err="1"/>
              <a:t>Create</a:t>
            </a:r>
            <a:r>
              <a:rPr lang="fr-FR" sz="2800" dirty="0"/>
              <a:t> a </a:t>
            </a:r>
            <a:r>
              <a:rPr lang="fr-FR" sz="2800" dirty="0" err="1" smtClean="0"/>
              <a:t>processing</a:t>
            </a:r>
            <a:r>
              <a:rPr lang="fr-FR" sz="2800" dirty="0" smtClean="0"/>
              <a:t> </a:t>
            </a:r>
            <a:r>
              <a:rPr lang="fr-FR" sz="2800" dirty="0" err="1" smtClean="0"/>
              <a:t>chain</a:t>
            </a:r>
            <a:r>
              <a:rPr lang="fr-FR" sz="2800" dirty="0" smtClean="0"/>
              <a:t> in </a:t>
            </a:r>
            <a:r>
              <a:rPr lang="fr-FR" sz="2800" dirty="0" err="1" smtClean="0"/>
              <a:t>order</a:t>
            </a:r>
            <a:r>
              <a:rPr lang="fr-FR" sz="2800" dirty="0" smtClean="0"/>
              <a:t> to analyse the </a:t>
            </a:r>
            <a:r>
              <a:rPr lang="fr-FR" sz="2800" dirty="0" err="1" smtClean="0"/>
              <a:t>different</a:t>
            </a:r>
            <a:r>
              <a:rPr lang="fr-FR" sz="2800" dirty="0" smtClean="0"/>
              <a:t> </a:t>
            </a:r>
            <a:r>
              <a:rPr lang="fr-FR" sz="2800" dirty="0" err="1" smtClean="0"/>
              <a:t>frequency</a:t>
            </a:r>
            <a:r>
              <a:rPr lang="fr-FR" sz="2800" dirty="0" smtClean="0"/>
              <a:t> </a:t>
            </a:r>
            <a:r>
              <a:rPr lang="fr-FR" sz="2800" dirty="0" err="1" smtClean="0"/>
              <a:t>law</a:t>
            </a:r>
            <a:r>
              <a:rPr lang="fr-FR" sz="2800" dirty="0" smtClean="0"/>
              <a:t> </a:t>
            </a:r>
            <a:r>
              <a:rPr lang="fr-FR" sz="2800" dirty="0" err="1" smtClean="0"/>
              <a:t>which</a:t>
            </a:r>
            <a:r>
              <a:rPr lang="fr-FR" sz="2800" dirty="0" smtClean="0"/>
              <a:t> compose a signal.</a:t>
            </a:r>
          </a:p>
          <a:p>
            <a:r>
              <a:rPr lang="fr-FR" sz="2800" dirty="0" err="1" smtClean="0"/>
              <a:t>Apply</a:t>
            </a:r>
            <a:r>
              <a:rPr lang="fr-FR" sz="2800" dirty="0" smtClean="0"/>
              <a:t> </a:t>
            </a:r>
            <a:r>
              <a:rPr lang="fr-FR" sz="2800" dirty="0" err="1" smtClean="0"/>
              <a:t>this</a:t>
            </a:r>
            <a:r>
              <a:rPr lang="fr-FR" sz="2800" dirty="0" smtClean="0"/>
              <a:t> </a:t>
            </a:r>
            <a:r>
              <a:rPr lang="fr-FR" sz="2800" dirty="0" err="1" smtClean="0"/>
              <a:t>chain</a:t>
            </a:r>
            <a:r>
              <a:rPr lang="fr-FR" sz="2800" dirty="0" smtClean="0"/>
              <a:t> on the signal </a:t>
            </a:r>
            <a:r>
              <a:rPr lang="fr-FR" sz="2800" dirty="0" err="1" smtClean="0"/>
              <a:t>we</a:t>
            </a:r>
            <a:r>
              <a:rPr lang="fr-FR" sz="2800" dirty="0" smtClean="0"/>
              <a:t> </a:t>
            </a:r>
            <a:r>
              <a:rPr lang="fr-FR" sz="2800" dirty="0" err="1" smtClean="0"/>
              <a:t>want</a:t>
            </a:r>
            <a:r>
              <a:rPr lang="fr-FR" sz="2800" dirty="0" smtClean="0"/>
              <a:t> to </a:t>
            </a:r>
            <a:r>
              <a:rPr lang="fr-FR" sz="2800" dirty="0" err="1" smtClean="0"/>
              <a:t>study</a:t>
            </a:r>
            <a:r>
              <a:rPr lang="fr-FR" sz="2800" dirty="0"/>
              <a:t>.</a:t>
            </a:r>
            <a:endParaRPr lang="fr-FR" sz="2800" dirty="0"/>
          </a:p>
          <a:p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CD3E-9437-4F4F-B742-F81F869F9A02}" type="datetime1">
              <a:rPr lang="en-US" smtClean="0"/>
              <a:t>3/16/2016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Espace réservé du contenu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1" y="1352282"/>
            <a:ext cx="5561905" cy="32000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9372298" y="2536783"/>
            <a:ext cx="833199" cy="2769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200" dirty="0" smtClean="0"/>
              <a:t>Object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338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IV/ </a:t>
            </a:r>
            <a:r>
              <a:rPr lang="fr-FR" dirty="0" smtClean="0"/>
              <a:t>Application </a:t>
            </a:r>
            <a:r>
              <a:rPr lang="fr-FR" dirty="0"/>
              <a:t>on the </a:t>
            </a:r>
            <a:r>
              <a:rPr lang="fr-FR" dirty="0" err="1" smtClean="0"/>
              <a:t>subject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2700" dirty="0" err="1" smtClean="0"/>
              <a:t>Problem</a:t>
            </a:r>
            <a:r>
              <a:rPr lang="fr-FR" sz="2700" dirty="0" smtClean="0"/>
              <a:t> : </a:t>
            </a:r>
            <a:r>
              <a:rPr lang="fr-FR" sz="2700" dirty="0" err="1" smtClean="0"/>
              <a:t>Visualization</a:t>
            </a:r>
            <a:r>
              <a:rPr lang="fr-FR" sz="2700" dirty="0" smtClean="0"/>
              <a:t> </a:t>
            </a:r>
            <a:r>
              <a:rPr lang="fr-FR" sz="2700" dirty="0"/>
              <a:t>of the </a:t>
            </a:r>
            <a:r>
              <a:rPr lang="fr-FR" sz="2700" dirty="0" err="1"/>
              <a:t>effect</a:t>
            </a:r>
            <a:r>
              <a:rPr lang="fr-FR" sz="2700" dirty="0"/>
              <a:t> of the radius variation</a:t>
            </a:r>
            <a:r>
              <a:rPr lang="en-US" sz="2700" dirty="0"/>
              <a:t/>
            </a:r>
            <a:br>
              <a:rPr lang="en-US" sz="2700" dirty="0"/>
            </a:br>
            <a:endParaRPr lang="en-US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013" y="2546350"/>
            <a:ext cx="4807599" cy="3352799"/>
          </a:xfrm>
        </p:spPr>
      </p:pic>
      <p:pic>
        <p:nvPicPr>
          <p:cNvPr id="12" name="Espace réservé du contenu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4" y="2546350"/>
            <a:ext cx="4499768" cy="3352800"/>
          </a:xfrm>
        </p:spPr>
      </p:pic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6ADBE-EA92-4ABA-9612-4897D73B54CE}" type="datetime1">
              <a:rPr lang="en-US" smtClean="0"/>
              <a:t>3/17/2016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8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3929"/>
          </a:xfrm>
        </p:spPr>
        <p:txBody>
          <a:bodyPr/>
          <a:lstStyle/>
          <a:p>
            <a:r>
              <a:rPr lang="fr-FR" dirty="0" smtClean="0"/>
              <a:t>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1378039"/>
            <a:ext cx="8915400" cy="4533183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About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was</a:t>
            </a:r>
            <a:r>
              <a:rPr lang="fr-FR" dirty="0" smtClean="0"/>
              <a:t> </a:t>
            </a:r>
            <a:r>
              <a:rPr lang="fr-FR" dirty="0" err="1" smtClean="0"/>
              <a:t>expected</a:t>
            </a:r>
            <a:r>
              <a:rPr lang="fr-FR" dirty="0" smtClean="0"/>
              <a:t> :</a:t>
            </a:r>
            <a:endParaRPr lang="en-US" dirty="0" smtClean="0"/>
          </a:p>
          <a:p>
            <a:r>
              <a:rPr lang="en-US" dirty="0" smtClean="0"/>
              <a:t>One </a:t>
            </a:r>
            <a:r>
              <a:rPr lang="en-US" dirty="0"/>
              <a:t>program can generate any signal </a:t>
            </a:r>
            <a:r>
              <a:rPr lang="en-US" dirty="0" smtClean="0"/>
              <a:t>and can </a:t>
            </a:r>
            <a:r>
              <a:rPr lang="en-US" dirty="0"/>
              <a:t>also simulate </a:t>
            </a:r>
            <a:r>
              <a:rPr lang="en-US" dirty="0" smtClean="0"/>
              <a:t>the movement of the object. </a:t>
            </a:r>
            <a:r>
              <a:rPr lang="en-US" dirty="0"/>
              <a:t>In the end, we can get the position of the object and of the observer, the ﬁeld scattered and the ﬁled incident during the simulation. </a:t>
            </a:r>
            <a:endParaRPr lang="en-US" dirty="0" smtClean="0"/>
          </a:p>
          <a:p>
            <a:r>
              <a:rPr lang="en-US" dirty="0" smtClean="0"/>
              <a:t>One </a:t>
            </a:r>
            <a:r>
              <a:rPr lang="en-US" dirty="0"/>
              <a:t>program shows how we can use all the different time-frequency </a:t>
            </a:r>
            <a:r>
              <a:rPr lang="en-US" dirty="0" smtClean="0"/>
              <a:t>representation. </a:t>
            </a:r>
          </a:p>
          <a:p>
            <a:r>
              <a:rPr lang="en-US" dirty="0" smtClean="0"/>
              <a:t>One </a:t>
            </a:r>
            <a:r>
              <a:rPr lang="en-US" dirty="0"/>
              <a:t>last program explain how we can use all the tools developed </a:t>
            </a:r>
            <a:r>
              <a:rPr lang="en-US" dirty="0" smtClean="0"/>
              <a:t>for </a:t>
            </a:r>
            <a:r>
              <a:rPr lang="en-US" dirty="0"/>
              <a:t>any kind of signal.</a:t>
            </a:r>
          </a:p>
          <a:p>
            <a:pPr marL="0" indent="0">
              <a:buNone/>
            </a:pPr>
            <a:r>
              <a:rPr lang="fr-FR" dirty="0" err="1" smtClean="0"/>
              <a:t>Nevertheless</a:t>
            </a:r>
            <a:r>
              <a:rPr lang="fr-FR" dirty="0"/>
              <a:t> 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still</a:t>
            </a:r>
            <a:r>
              <a:rPr lang="fr-FR" dirty="0" smtClean="0"/>
              <a:t> </a:t>
            </a:r>
            <a:r>
              <a:rPr lang="fr-FR" dirty="0" err="1" smtClean="0"/>
              <a:t>can’t</a:t>
            </a:r>
            <a:r>
              <a:rPr lang="fr-FR" dirty="0" smtClean="0"/>
              <a:t> </a:t>
            </a:r>
            <a:r>
              <a:rPr lang="fr-FR" dirty="0" err="1" smtClean="0"/>
              <a:t>see</a:t>
            </a:r>
            <a:r>
              <a:rPr lang="fr-FR" dirty="0" smtClean="0"/>
              <a:t> the </a:t>
            </a:r>
            <a:r>
              <a:rPr lang="fr-FR" dirty="0" err="1" smtClean="0"/>
              <a:t>effect</a:t>
            </a:r>
            <a:r>
              <a:rPr lang="fr-FR" dirty="0" smtClean="0"/>
              <a:t> of the radius variation on the </a:t>
            </a:r>
            <a:r>
              <a:rPr lang="fr-FR" dirty="0" err="1" smtClean="0"/>
              <a:t>frequency</a:t>
            </a:r>
            <a:r>
              <a:rPr lang="fr-FR" dirty="0" smtClean="0"/>
              <a:t> </a:t>
            </a:r>
            <a:r>
              <a:rPr lang="fr-FR" dirty="0" err="1" smtClean="0"/>
              <a:t>laws</a:t>
            </a:r>
            <a:r>
              <a:rPr lang="fr-FR" dirty="0" smtClean="0"/>
              <a:t>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35C66-F6B8-4D61-8789-BCCD4228D949}" type="datetime1">
              <a:rPr lang="en-US" smtClean="0"/>
              <a:t>3/17/2016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5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QUESTIONS?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2252-3C48-479E-847A-EAACFADAB153}" type="datetime1">
              <a:rPr lang="en-US" smtClean="0"/>
              <a:t>3/17/2016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47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41051"/>
          </a:xfrm>
        </p:spPr>
        <p:txBody>
          <a:bodyPr/>
          <a:lstStyle/>
          <a:p>
            <a:r>
              <a:rPr lang="fr-FR" dirty="0" err="1" smtClean="0"/>
              <a:t>Bibliography</a:t>
            </a:r>
            <a:endParaRPr lang="en-US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360524"/>
            <a:ext cx="8757075" cy="4639942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2E574-C592-4FF9-B3F8-BACADFCD1AD2}" type="datetime1">
              <a:rPr lang="en-US" smtClean="0"/>
              <a:t>3/16/2016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96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09"/>
            <a:ext cx="8911687" cy="779688"/>
          </a:xfrm>
        </p:spPr>
        <p:txBody>
          <a:bodyPr>
            <a:normAutofit/>
          </a:bodyPr>
          <a:lstStyle/>
          <a:p>
            <a:r>
              <a:rPr lang="fr-FR" dirty="0" smtClean="0"/>
              <a:t>Content</a:t>
            </a:r>
            <a:endParaRPr lang="en-US" dirty="0"/>
          </a:p>
        </p:txBody>
      </p:sp>
      <p:graphicFrame>
        <p:nvGraphicFramePr>
          <p:cNvPr id="7" name="Espace réservé du conten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3702172"/>
              </p:ext>
            </p:extLst>
          </p:nvPr>
        </p:nvGraphicFramePr>
        <p:xfrm>
          <a:off x="1712890" y="1403797"/>
          <a:ext cx="9791723" cy="4404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FAD68-0C44-4AE7-A0DE-E5B52B44BFA7}" type="datetime1">
              <a:rPr lang="en-US" smtClean="0"/>
              <a:t>3/17/2016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6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3777"/>
          </a:xfrm>
        </p:spPr>
        <p:txBody>
          <a:bodyPr/>
          <a:lstStyle/>
          <a:p>
            <a:pPr lvl="0"/>
            <a:r>
              <a:rPr lang="fr-FR" dirty="0" err="1"/>
              <a:t>Generation</a:t>
            </a:r>
            <a:r>
              <a:rPr lang="fr-FR" dirty="0"/>
              <a:t> of the </a:t>
            </a:r>
            <a:r>
              <a:rPr lang="fr-FR" dirty="0" smtClean="0"/>
              <a:t>signal</a:t>
            </a:r>
            <a:endParaRPr lang="en-US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88" y="1764394"/>
            <a:ext cx="5561905" cy="3200000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A191-4FB8-439E-9FCB-577FF3F9F038}" type="datetime1">
              <a:rPr lang="en-US" smtClean="0"/>
              <a:t>3/16/2016</a:t>
            </a:fld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1880316" y="1977422"/>
            <a:ext cx="361896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M : Observer</a:t>
            </a:r>
          </a:p>
          <a:p>
            <a:r>
              <a:rPr lang="fr-FR" sz="2800" dirty="0"/>
              <a:t>θ</a:t>
            </a:r>
            <a:r>
              <a:rPr lang="fr-FR" sz="2800" dirty="0" smtClean="0"/>
              <a:t> : Angle </a:t>
            </a:r>
            <a:r>
              <a:rPr lang="fr-FR" sz="2800" dirty="0" err="1" smtClean="0"/>
              <a:t>with</a:t>
            </a:r>
            <a:r>
              <a:rPr lang="fr-FR" sz="2800" dirty="0" smtClean="0"/>
              <a:t> the observer</a:t>
            </a:r>
          </a:p>
          <a:p>
            <a:r>
              <a:rPr lang="fr-FR" sz="2800" dirty="0" smtClean="0"/>
              <a:t> : </a:t>
            </a:r>
            <a:r>
              <a:rPr lang="fr-FR" sz="2800" dirty="0"/>
              <a:t>Angle </a:t>
            </a:r>
            <a:r>
              <a:rPr lang="fr-FR" sz="2800" dirty="0" smtClean="0"/>
              <a:t>of the incident </a:t>
            </a:r>
            <a:r>
              <a:rPr lang="fr-FR" sz="2800" dirty="0" err="1" smtClean="0"/>
              <a:t>wave</a:t>
            </a:r>
            <a:endParaRPr lang="en-US" sz="2800" dirty="0"/>
          </a:p>
          <a:p>
            <a:endParaRPr lang="en-US" dirty="0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1880316" y="1287887"/>
            <a:ext cx="8911687" cy="689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 smtClean="0"/>
              <a:t>1) Physical model</a:t>
            </a:r>
            <a:endParaRPr lang="en-US" sz="2800" dirty="0"/>
          </a:p>
        </p:txBody>
      </p:sp>
      <p:sp>
        <p:nvSpPr>
          <p:cNvPr id="11" name="ZoneTexte 10"/>
          <p:cNvSpPr txBox="1"/>
          <p:nvPr/>
        </p:nvSpPr>
        <p:spPr>
          <a:xfrm>
            <a:off x="8799092" y="2922505"/>
            <a:ext cx="833199" cy="2769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200" dirty="0" smtClean="0"/>
              <a:t>Object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753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60618" y="1281748"/>
            <a:ext cx="8911687" cy="689535"/>
          </a:xfrm>
        </p:spPr>
        <p:txBody>
          <a:bodyPr>
            <a:normAutofit/>
          </a:bodyPr>
          <a:lstStyle/>
          <a:p>
            <a:pPr lvl="0"/>
            <a:r>
              <a:rPr lang="fr-FR" sz="2800" dirty="0"/>
              <a:t>2</a:t>
            </a:r>
            <a:r>
              <a:rPr lang="fr-FR" sz="2800" dirty="0" smtClean="0"/>
              <a:t>) Equations </a:t>
            </a:r>
            <a:r>
              <a:rPr lang="fr-FR" sz="2800" dirty="0" err="1" smtClean="0"/>
              <a:t>resulting</a:t>
            </a:r>
            <a:endParaRPr lang="en-US" sz="2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CD3E-9437-4F4F-B742-F81F869F9A02}" type="datetime1">
              <a:rPr lang="en-US" smtClean="0"/>
              <a:t>3/17/2016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2060621" y="1893193"/>
            <a:ext cx="4443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The </a:t>
            </a:r>
            <a:r>
              <a:rPr lang="fr-FR" sz="2400" dirty="0" err="1" smtClean="0"/>
              <a:t>equation</a:t>
            </a:r>
            <a:r>
              <a:rPr lang="fr-FR" sz="2400" dirty="0" smtClean="0"/>
              <a:t> of the </a:t>
            </a:r>
            <a:r>
              <a:rPr lang="fr-FR" sz="2400" dirty="0" err="1" smtClean="0"/>
              <a:t>wave</a:t>
            </a:r>
            <a:r>
              <a:rPr lang="fr-FR" sz="2400" dirty="0" smtClean="0"/>
              <a:t> </a:t>
            </a:r>
            <a:r>
              <a:rPr lang="fr-FR" sz="2400" dirty="0" err="1" smtClean="0"/>
              <a:t>is</a:t>
            </a:r>
            <a:r>
              <a:rPr lang="fr-FR" sz="2400" dirty="0" smtClean="0"/>
              <a:t> : </a:t>
            </a:r>
            <a:endParaRPr lang="en-US" sz="2400" dirty="0"/>
          </a:p>
        </p:txBody>
      </p:sp>
      <p:sp>
        <p:nvSpPr>
          <p:cNvPr id="10" name="ZoneTexte 9"/>
          <p:cNvSpPr txBox="1"/>
          <p:nvPr/>
        </p:nvSpPr>
        <p:spPr>
          <a:xfrm>
            <a:off x="2060619" y="2354858"/>
            <a:ext cx="4443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In </a:t>
            </a:r>
            <a:r>
              <a:rPr lang="fr-FR" sz="2400" dirty="0" err="1"/>
              <a:t>cylinder</a:t>
            </a:r>
            <a:r>
              <a:rPr lang="fr-FR" sz="2400" dirty="0"/>
              <a:t> </a:t>
            </a:r>
            <a:r>
              <a:rPr lang="fr-FR" sz="2400" dirty="0" err="1" smtClean="0"/>
              <a:t>landmark</a:t>
            </a:r>
            <a:r>
              <a:rPr lang="fr-FR" sz="2400" dirty="0" smtClean="0"/>
              <a:t>, </a:t>
            </a:r>
            <a:r>
              <a:rPr lang="fr-FR" sz="2400" dirty="0" err="1" smtClean="0"/>
              <a:t>this</a:t>
            </a:r>
            <a:r>
              <a:rPr lang="fr-FR" sz="2400" dirty="0" smtClean="0"/>
              <a:t> </a:t>
            </a:r>
            <a:r>
              <a:rPr lang="fr-FR" sz="2400" dirty="0" err="1" smtClean="0"/>
              <a:t>equation</a:t>
            </a:r>
            <a:r>
              <a:rPr lang="fr-FR" sz="2400" dirty="0" smtClean="0"/>
              <a:t> </a:t>
            </a:r>
            <a:r>
              <a:rPr lang="fr-FR" sz="2400" dirty="0" err="1" smtClean="0"/>
              <a:t>becomes</a:t>
            </a:r>
            <a:r>
              <a:rPr lang="fr-FR" sz="2400" dirty="0" smtClean="0"/>
              <a:t>: </a:t>
            </a:r>
            <a:endParaRPr lang="en-US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2923014" y="4750162"/>
            <a:ext cx="1545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or</a:t>
            </a:r>
            <a:endParaRPr lang="en-US" sz="2400" dirty="0"/>
          </a:p>
        </p:txBody>
      </p:sp>
      <p:sp>
        <p:nvSpPr>
          <p:cNvPr id="18" name="ZoneTexte 17"/>
          <p:cNvSpPr txBox="1"/>
          <p:nvPr/>
        </p:nvSpPr>
        <p:spPr>
          <a:xfrm>
            <a:off x="2060618" y="3367844"/>
            <a:ext cx="8680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Thanks</a:t>
            </a:r>
            <a:r>
              <a:rPr lang="fr-FR" sz="2400" dirty="0" smtClean="0"/>
              <a:t> to </a:t>
            </a:r>
            <a:r>
              <a:rPr lang="fr-FR" sz="2400" dirty="0" err="1" smtClean="0"/>
              <a:t>some</a:t>
            </a:r>
            <a:r>
              <a:rPr lang="fr-FR" sz="2400" dirty="0" smtClean="0"/>
              <a:t> </a:t>
            </a:r>
            <a:r>
              <a:rPr lang="fr-FR" sz="2400" dirty="0" err="1" smtClean="0"/>
              <a:t>proprieties</a:t>
            </a:r>
            <a:r>
              <a:rPr lang="fr-FR" sz="2400" dirty="0"/>
              <a:t> of </a:t>
            </a:r>
            <a:r>
              <a:rPr lang="fr-FR" sz="2400" dirty="0" smtClean="0"/>
              <a:t>the </a:t>
            </a:r>
            <a:r>
              <a:rPr lang="fr-FR" sz="2400" dirty="0"/>
              <a:t>partial </a:t>
            </a:r>
            <a:r>
              <a:rPr lang="fr-FR" sz="2400" dirty="0" err="1"/>
              <a:t>differential</a:t>
            </a:r>
            <a:r>
              <a:rPr lang="fr-FR" sz="2400" dirty="0"/>
              <a:t> </a:t>
            </a:r>
            <a:r>
              <a:rPr lang="fr-FR" sz="2400" dirty="0" err="1" smtClean="0"/>
              <a:t>equation</a:t>
            </a:r>
            <a:r>
              <a:rPr lang="fr-FR" sz="2400" dirty="0" smtClean="0"/>
              <a:t>, </a:t>
            </a:r>
            <a:r>
              <a:rPr lang="fr-FR" sz="2400" dirty="0" err="1" smtClean="0"/>
              <a:t>we</a:t>
            </a:r>
            <a:r>
              <a:rPr lang="fr-FR" sz="2400" dirty="0" smtClean="0"/>
              <a:t> </a:t>
            </a:r>
            <a:r>
              <a:rPr lang="fr-FR" sz="2400" dirty="0" err="1" smtClean="0"/>
              <a:t>can</a:t>
            </a:r>
            <a:r>
              <a:rPr lang="fr-FR" sz="2400" dirty="0" smtClean="0"/>
              <a:t> express the solution as a set of the </a:t>
            </a:r>
            <a:r>
              <a:rPr lang="fr-FR" sz="2400" dirty="0" err="1" smtClean="0"/>
              <a:t>functions</a:t>
            </a:r>
            <a:r>
              <a:rPr lang="fr-FR" sz="2400" dirty="0" smtClean="0"/>
              <a:t>: </a:t>
            </a:r>
            <a:endParaRPr lang="en-US" sz="2400" dirty="0"/>
          </a:p>
        </p:txBody>
      </p:sp>
      <p:sp>
        <p:nvSpPr>
          <p:cNvPr id="19" name="Titre 1"/>
          <p:cNvSpPr txBox="1">
            <a:spLocks/>
          </p:cNvSpPr>
          <p:nvPr/>
        </p:nvSpPr>
        <p:spPr>
          <a:xfrm>
            <a:off x="2592925" y="624110"/>
            <a:ext cx="8911687" cy="6637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Generation</a:t>
            </a:r>
            <a:r>
              <a:rPr lang="fr-FR" dirty="0" smtClean="0"/>
              <a:t> of the signal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4054582" y="4549305"/>
                <a:ext cx="4808560" cy="4017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       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          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𝑍</m:t>
                    </m:r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582" y="4549305"/>
                <a:ext cx="4808560" cy="401713"/>
              </a:xfrm>
              <a:prstGeom prst="rect">
                <a:avLst/>
              </a:prstGeom>
              <a:blipFill rotWithShape="0">
                <a:blip r:embed="rId2"/>
                <a:stretch>
                  <a:fillRect l="-253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3823344" y="5183078"/>
                <a:ext cx="5039798" cy="425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       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344" y="5183078"/>
                <a:ext cx="5039798" cy="425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6697416" y="1899528"/>
                <a:ext cx="1743298" cy="422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/>
                            <m:t>∇</m:t>
                          </m:r>
                          <m:r>
                            <a:rPr lang="en-US" i="1"/>
                            <m:t>+</m:t>
                          </m:r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r>
                                <a:rPr lang="en-US" i="1"/>
                                <m:t>𝑘</m:t>
                              </m:r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i="1"/>
                        <m:t>.</m:t>
                      </m:r>
                      <m:r>
                        <a:rPr lang="en-US" i="1"/>
                        <m:t>𝑝</m:t>
                      </m:r>
                      <m:r>
                        <a:rPr lang="en-US" i="1"/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416" y="1899528"/>
                <a:ext cx="1743298" cy="422616"/>
              </a:xfrm>
              <a:prstGeom prst="rect">
                <a:avLst/>
              </a:prstGeom>
              <a:blipFill rotWithShape="0">
                <a:blip r:embed="rId4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6516461" y="2415953"/>
                <a:ext cx="3351302" cy="7182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δr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²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²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61" y="2415953"/>
                <a:ext cx="3351302" cy="7182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09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60618" y="1281748"/>
            <a:ext cx="8911687" cy="689535"/>
          </a:xfrm>
        </p:spPr>
        <p:txBody>
          <a:bodyPr>
            <a:normAutofit/>
          </a:bodyPr>
          <a:lstStyle/>
          <a:p>
            <a:pPr lvl="0"/>
            <a:r>
              <a:rPr lang="fr-FR" sz="2800" dirty="0"/>
              <a:t>2</a:t>
            </a:r>
            <a:r>
              <a:rPr lang="fr-FR" sz="2800" dirty="0" smtClean="0"/>
              <a:t>) Equations </a:t>
            </a:r>
            <a:r>
              <a:rPr lang="fr-FR" sz="2800" dirty="0" err="1" smtClean="0"/>
              <a:t>resulting</a:t>
            </a:r>
            <a:endParaRPr lang="en-US" sz="2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CD3E-9437-4F4F-B742-F81F869F9A02}" type="datetime1">
              <a:rPr lang="en-US" smtClean="0"/>
              <a:t>3/16/2016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2060620" y="1893193"/>
            <a:ext cx="9208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That’s</a:t>
            </a:r>
            <a:r>
              <a:rPr lang="fr-FR" sz="2400" dirty="0" smtClean="0"/>
              <a:t> </a:t>
            </a:r>
            <a:r>
              <a:rPr lang="fr-FR" sz="2400" dirty="0" err="1" smtClean="0"/>
              <a:t>why</a:t>
            </a:r>
            <a:r>
              <a:rPr lang="fr-FR" sz="2400" dirty="0" smtClean="0"/>
              <a:t> </a:t>
            </a:r>
            <a:r>
              <a:rPr lang="fr-FR" sz="2400" dirty="0" err="1" smtClean="0"/>
              <a:t>we</a:t>
            </a:r>
            <a:r>
              <a:rPr lang="fr-FR" sz="2400" dirty="0" smtClean="0"/>
              <a:t> </a:t>
            </a:r>
            <a:r>
              <a:rPr lang="fr-FR" sz="2400" dirty="0" err="1" smtClean="0"/>
              <a:t>can</a:t>
            </a:r>
            <a:r>
              <a:rPr lang="fr-FR" sz="2400" dirty="0" smtClean="0"/>
              <a:t> express the </a:t>
            </a:r>
            <a:r>
              <a:rPr lang="fr-FR" sz="2400" dirty="0" err="1" smtClean="0"/>
              <a:t>incient</a:t>
            </a:r>
            <a:r>
              <a:rPr lang="fr-FR" sz="2400" dirty="0" smtClean="0"/>
              <a:t> </a:t>
            </a:r>
            <a:r>
              <a:rPr lang="fr-FR" sz="2400" dirty="0" err="1" smtClean="0"/>
              <a:t>wave</a:t>
            </a:r>
            <a:r>
              <a:rPr lang="fr-FR" sz="2400" dirty="0" smtClean="0"/>
              <a:t> and the </a:t>
            </a:r>
            <a:r>
              <a:rPr lang="fr-FR" sz="2400" dirty="0" err="1" smtClean="0"/>
              <a:t>wave</a:t>
            </a:r>
            <a:r>
              <a:rPr lang="fr-FR" sz="2400" dirty="0" smtClean="0"/>
              <a:t> </a:t>
            </a:r>
            <a:r>
              <a:rPr lang="fr-FR" sz="2400" dirty="0" err="1" smtClean="0"/>
              <a:t>scattered</a:t>
            </a:r>
            <a:r>
              <a:rPr lang="fr-FR" sz="2400" dirty="0" smtClean="0"/>
              <a:t> as:</a:t>
            </a:r>
            <a:endParaRPr lang="en-US" sz="2400" dirty="0"/>
          </a:p>
        </p:txBody>
      </p:sp>
      <p:sp>
        <p:nvSpPr>
          <p:cNvPr id="19" name="Titre 1"/>
          <p:cNvSpPr txBox="1">
            <a:spLocks/>
          </p:cNvSpPr>
          <p:nvPr/>
        </p:nvSpPr>
        <p:spPr>
          <a:xfrm>
            <a:off x="2592925" y="624110"/>
            <a:ext cx="8911687" cy="6637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err="1" smtClean="0"/>
              <a:t>Generation</a:t>
            </a:r>
            <a:r>
              <a:rPr lang="fr-FR" dirty="0" smtClean="0"/>
              <a:t> of the signal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12" y="3329495"/>
            <a:ext cx="2869357" cy="90765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170" y="3329495"/>
            <a:ext cx="3510737" cy="907653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2060618" y="4855335"/>
            <a:ext cx="9002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Finally</a:t>
            </a:r>
            <a:r>
              <a:rPr lang="fr-FR" sz="2400" dirty="0" smtClean="0"/>
              <a:t>, </a:t>
            </a:r>
            <a:r>
              <a:rPr lang="fr-FR" sz="2400" dirty="0" err="1" smtClean="0"/>
              <a:t>we</a:t>
            </a:r>
            <a:r>
              <a:rPr lang="fr-FR" sz="2400" dirty="0" smtClean="0"/>
              <a:t> </a:t>
            </a:r>
            <a:r>
              <a:rPr lang="fr-FR" sz="2400" dirty="0" err="1" smtClean="0"/>
              <a:t>can</a:t>
            </a:r>
            <a:r>
              <a:rPr lang="fr-FR" sz="2400" dirty="0" smtClean="0"/>
              <a:t> </a:t>
            </a:r>
            <a:r>
              <a:rPr lang="fr-FR" sz="2400" dirty="0" err="1" smtClean="0"/>
              <a:t>find</a:t>
            </a:r>
            <a:r>
              <a:rPr lang="fr-FR" sz="2400" dirty="0" smtClean="0"/>
              <a:t> the value of an and </a:t>
            </a:r>
            <a:r>
              <a:rPr lang="fr-FR" sz="2400" dirty="0" err="1" smtClean="0"/>
              <a:t>bn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the condition of DIRICHLET and SOMMERFELD and </a:t>
            </a:r>
            <a:r>
              <a:rPr lang="fr-FR" sz="2400" dirty="0" err="1" smtClean="0"/>
              <a:t>thanks</a:t>
            </a:r>
            <a:r>
              <a:rPr lang="fr-FR" sz="2400" dirty="0" smtClean="0"/>
              <a:t> to Fourier </a:t>
            </a:r>
            <a:r>
              <a:rPr lang="fr-FR" sz="2400" dirty="0" err="1" smtClean="0"/>
              <a:t>series</a:t>
            </a:r>
            <a:r>
              <a:rPr lang="fr-FR" sz="2400" dirty="0" smtClean="0"/>
              <a:t> </a:t>
            </a:r>
            <a:r>
              <a:rPr lang="fr-FR" sz="2400" dirty="0" err="1" smtClean="0"/>
              <a:t>decomposition</a:t>
            </a:r>
            <a:r>
              <a:rPr lang="fr-FR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555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1"/>
            <a:ext cx="8911687" cy="638020"/>
          </a:xfrm>
        </p:spPr>
        <p:txBody>
          <a:bodyPr>
            <a:normAutofit fontScale="90000"/>
          </a:bodyPr>
          <a:lstStyle/>
          <a:p>
            <a:pPr lvl="0"/>
            <a:r>
              <a:rPr lang="fr-FR" dirty="0" smtClean="0"/>
              <a:t>II/ Time-</a:t>
            </a:r>
            <a:r>
              <a:rPr lang="fr-FR" dirty="0" err="1" smtClean="0"/>
              <a:t>Frequency</a:t>
            </a:r>
            <a:r>
              <a:rPr lang="fr-FR" dirty="0" smtClean="0"/>
              <a:t> </a:t>
            </a:r>
            <a:r>
              <a:rPr lang="fr-FR" dirty="0" err="1" smtClean="0"/>
              <a:t>representation</a:t>
            </a:r>
            <a:endParaRPr lang="en-US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90" y="2159050"/>
            <a:ext cx="3865015" cy="3778250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CD3E-9437-4F4F-B742-F81F869F9A02}" type="datetime1">
              <a:rPr lang="en-US" smtClean="0"/>
              <a:t>3/16/2016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2060618" y="1281748"/>
            <a:ext cx="8911687" cy="689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/>
              <a:t>1</a:t>
            </a:r>
            <a:r>
              <a:rPr lang="fr-FR" sz="2800" dirty="0" smtClean="0"/>
              <a:t>) </a:t>
            </a:r>
            <a:r>
              <a:rPr lang="fr-FR" sz="2800" dirty="0" err="1" smtClean="0"/>
              <a:t>Spectrogram</a:t>
            </a:r>
            <a:endParaRPr lang="en-US" sz="28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9" y="2159050"/>
            <a:ext cx="5062982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1"/>
            <a:ext cx="8911687" cy="638020"/>
          </a:xfrm>
        </p:spPr>
        <p:txBody>
          <a:bodyPr>
            <a:normAutofit fontScale="90000"/>
          </a:bodyPr>
          <a:lstStyle/>
          <a:p>
            <a:pPr lvl="0"/>
            <a:r>
              <a:rPr lang="fr-FR" dirty="0"/>
              <a:t>II/ </a:t>
            </a:r>
            <a:r>
              <a:rPr lang="fr-FR" dirty="0" smtClean="0"/>
              <a:t>Time-</a:t>
            </a:r>
            <a:r>
              <a:rPr lang="fr-FR" dirty="0" err="1" smtClean="0"/>
              <a:t>Frequency</a:t>
            </a:r>
            <a:r>
              <a:rPr lang="fr-FR" dirty="0" smtClean="0"/>
              <a:t> </a:t>
            </a:r>
            <a:r>
              <a:rPr lang="fr-FR" dirty="0" err="1" smtClean="0"/>
              <a:t>representation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CD3E-9437-4F4F-B742-F81F869F9A02}" type="datetime1">
              <a:rPr lang="en-US" smtClean="0"/>
              <a:t>3/17/2016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2060618" y="1281748"/>
            <a:ext cx="8911687" cy="689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 smtClean="0"/>
              <a:t>2</a:t>
            </a:r>
            <a:r>
              <a:rPr lang="fr-FR" sz="2800" dirty="0"/>
              <a:t>) </a:t>
            </a:r>
            <a:r>
              <a:rPr lang="fr-FR" sz="2800" dirty="0" smtClean="0"/>
              <a:t>Wigner-Ville distribution</a:t>
            </a:r>
            <a:endParaRPr lang="fr-FR" sz="2800" dirty="0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90" y="2159050"/>
            <a:ext cx="3865015" cy="3778250"/>
          </a:xfr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9" y="2159050"/>
            <a:ext cx="5063463" cy="37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1"/>
            <a:ext cx="8911687" cy="638020"/>
          </a:xfrm>
        </p:spPr>
        <p:txBody>
          <a:bodyPr>
            <a:normAutofit fontScale="90000"/>
          </a:bodyPr>
          <a:lstStyle/>
          <a:p>
            <a:pPr lvl="0"/>
            <a:r>
              <a:rPr lang="fr-FR" dirty="0"/>
              <a:t>II/ </a:t>
            </a:r>
            <a:r>
              <a:rPr lang="fr-FR" dirty="0" smtClean="0"/>
              <a:t>Time-</a:t>
            </a:r>
            <a:r>
              <a:rPr lang="fr-FR" dirty="0" err="1" smtClean="0"/>
              <a:t>Frequency</a:t>
            </a:r>
            <a:r>
              <a:rPr lang="fr-FR" dirty="0" smtClean="0"/>
              <a:t> </a:t>
            </a:r>
            <a:r>
              <a:rPr lang="fr-FR" dirty="0" err="1" smtClean="0"/>
              <a:t>representation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CD3E-9437-4F4F-B742-F81F869F9A02}" type="datetime1">
              <a:rPr lang="en-US" smtClean="0"/>
              <a:t>3/17/2016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TFR Deform presentation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2060618" y="1281748"/>
            <a:ext cx="8911687" cy="689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 smtClean="0"/>
              <a:t>2</a:t>
            </a:r>
            <a:r>
              <a:rPr lang="fr-FR" sz="2800" dirty="0"/>
              <a:t>) </a:t>
            </a:r>
            <a:r>
              <a:rPr lang="fr-FR" sz="2800" dirty="0" smtClean="0"/>
              <a:t>Wigner-Ville </a:t>
            </a:r>
            <a:r>
              <a:rPr lang="fr-FR" sz="2800" dirty="0"/>
              <a:t>distribution</a:t>
            </a:r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834" y="2169432"/>
            <a:ext cx="4999676" cy="3768227"/>
          </a:xfr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9" y="2159050"/>
            <a:ext cx="5063463" cy="377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2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2075</TotalTime>
  <Words>612</Words>
  <Application>Microsoft Office PowerPoint</Application>
  <PresentationFormat>Grand écran</PresentationFormat>
  <Paragraphs>148</Paragraphs>
  <Slides>23</Slides>
  <Notes>2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Century Gothic</vt:lpstr>
      <vt:lpstr>Times New Roman</vt:lpstr>
      <vt:lpstr>Wingdings 3</vt:lpstr>
      <vt:lpstr>Brin</vt:lpstr>
      <vt:lpstr>Time Frequency representation deformation</vt:lpstr>
      <vt:lpstr>Introduction</vt:lpstr>
      <vt:lpstr>Content</vt:lpstr>
      <vt:lpstr>Generation of the signal</vt:lpstr>
      <vt:lpstr>2) Equations resulting</vt:lpstr>
      <vt:lpstr>2) Equations resulting</vt:lpstr>
      <vt:lpstr>II/ Time-Frequency representation</vt:lpstr>
      <vt:lpstr>II/ Time-Frequency representation</vt:lpstr>
      <vt:lpstr>II/ Time-Frequency representation</vt:lpstr>
      <vt:lpstr>III/ Presentation of the processing chain </vt:lpstr>
      <vt:lpstr>III/ Presentation of the processing chain </vt:lpstr>
      <vt:lpstr>III/ Presentation of the processing chain </vt:lpstr>
      <vt:lpstr>III/ Presentation of the processing chain </vt:lpstr>
      <vt:lpstr>III/ Presentation of the processing chain </vt:lpstr>
      <vt:lpstr>IV/ Application on the subject</vt:lpstr>
      <vt:lpstr>IV/ Application on the subject</vt:lpstr>
      <vt:lpstr>IV/ Application on the subject</vt:lpstr>
      <vt:lpstr>IV/ Application on the subject</vt:lpstr>
      <vt:lpstr>IV/ Application on the subject</vt:lpstr>
      <vt:lpstr>IV/ Application on the subject  Problem : Visualization of the effect of the radius variation </vt:lpstr>
      <vt:lpstr>Conclusion</vt:lpstr>
      <vt:lpstr>QUESTIONS?</vt:lpstr>
      <vt:lpstr>Bibliography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Frequency representation deformation</dc:title>
  <dc:creator>Chuch</dc:creator>
  <cp:lastModifiedBy>Chuch</cp:lastModifiedBy>
  <cp:revision>56</cp:revision>
  <dcterms:created xsi:type="dcterms:W3CDTF">2016-03-16T12:09:50Z</dcterms:created>
  <dcterms:modified xsi:type="dcterms:W3CDTF">2016-03-17T22:46:13Z</dcterms:modified>
</cp:coreProperties>
</file>